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83" r:id="rId2"/>
    <p:sldId id="284" r:id="rId3"/>
    <p:sldId id="285" r:id="rId4"/>
    <p:sldId id="275" r:id="rId5"/>
    <p:sldId id="278" r:id="rId6"/>
    <p:sldId id="279" r:id="rId7"/>
    <p:sldId id="259" r:id="rId8"/>
    <p:sldId id="276" r:id="rId9"/>
    <p:sldId id="286" r:id="rId10"/>
    <p:sldId id="260" r:id="rId11"/>
    <p:sldId id="261" r:id="rId12"/>
    <p:sldId id="262" r:id="rId13"/>
    <p:sldId id="263" r:id="rId14"/>
    <p:sldId id="264" r:id="rId15"/>
    <p:sldId id="265" r:id="rId16"/>
    <p:sldId id="280" r:id="rId17"/>
    <p:sldId id="281" r:id="rId18"/>
    <p:sldId id="282"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ED879003-ACB5-4C9A-B365-291DBDFD4A09}" type="datetimeFigureOut">
              <a:rPr lang="en-US"/>
              <a:pPr>
                <a:defRPr/>
              </a:pPr>
              <a:t>1/8/2018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025EB4-E830-4961-B5E0-6B7E396DB434}" type="slidenum">
              <a:rPr lang="en-US" altLang="en-US"/>
              <a:pPr/>
              <a:t>‹#›</a:t>
            </a:fld>
            <a:endParaRPr lang="en-US" altLang="en-US"/>
          </a:p>
        </p:txBody>
      </p:sp>
    </p:spTree>
    <p:extLst>
      <p:ext uri="{BB962C8B-B14F-4D97-AF65-F5344CB8AC3E}">
        <p14:creationId xmlns:p14="http://schemas.microsoft.com/office/powerpoint/2010/main" val="240808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A1BCE541-4715-44E6-9CE2-090255D19DDD}" type="datetimeFigureOut">
              <a:rPr lang="en-US" smtClean="0"/>
              <a:t>1/8/2018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FF69047D-AAEE-4937-A694-19D007BB56BE}" type="slidenum">
              <a:rPr lang="en-US" smtClean="0"/>
              <a:t>‹#›</a:t>
            </a:fld>
            <a:endParaRPr lang="en-US"/>
          </a:p>
        </p:txBody>
      </p:sp>
    </p:spTree>
    <p:extLst>
      <p:ext uri="{BB962C8B-B14F-4D97-AF65-F5344CB8AC3E}">
        <p14:creationId xmlns:p14="http://schemas.microsoft.com/office/powerpoint/2010/main" val="41890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title for an interactive site that shows Hurricane Katrina’s effect on New Orleans</a:t>
            </a:r>
            <a:endParaRPr lang="en-US" dirty="0"/>
          </a:p>
        </p:txBody>
      </p:sp>
      <p:sp>
        <p:nvSpPr>
          <p:cNvPr id="4" name="Slide Number Placeholder 3"/>
          <p:cNvSpPr>
            <a:spLocks noGrp="1"/>
          </p:cNvSpPr>
          <p:nvPr>
            <p:ph type="sldNum" sz="quarter" idx="10"/>
          </p:nvPr>
        </p:nvSpPr>
        <p:spPr/>
        <p:txBody>
          <a:bodyPr/>
          <a:lstStyle/>
          <a:p>
            <a:fld id="{FF69047D-AAEE-4937-A694-19D007BB56BE}" type="slidenum">
              <a:rPr lang="en-US" smtClean="0"/>
              <a:t>8</a:t>
            </a:fld>
            <a:endParaRPr lang="en-US"/>
          </a:p>
        </p:txBody>
      </p:sp>
    </p:spTree>
    <p:extLst>
      <p:ext uri="{BB962C8B-B14F-4D97-AF65-F5344CB8AC3E}">
        <p14:creationId xmlns:p14="http://schemas.microsoft.com/office/powerpoint/2010/main" val="21231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8BDD86-4C93-4568-8233-E5069D817FC1}"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A36FDC-0401-4D52-A6AB-D8F4E32E03AA}" type="slidenum">
              <a:rPr lang="en-US" altLang="en-US"/>
              <a:pPr/>
              <a:t>‹#›</a:t>
            </a:fld>
            <a:endParaRPr lang="en-US" altLang="en-US"/>
          </a:p>
        </p:txBody>
      </p:sp>
    </p:spTree>
    <p:extLst>
      <p:ext uri="{BB962C8B-B14F-4D97-AF65-F5344CB8AC3E}">
        <p14:creationId xmlns:p14="http://schemas.microsoft.com/office/powerpoint/2010/main" val="87845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0876EE-ED35-454E-BEFD-4621673CBD47}"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DCE91F-C315-4DDC-839B-060865AA02D2}" type="slidenum">
              <a:rPr lang="en-US" altLang="en-US"/>
              <a:pPr/>
              <a:t>‹#›</a:t>
            </a:fld>
            <a:endParaRPr lang="en-US" altLang="en-US"/>
          </a:p>
        </p:txBody>
      </p:sp>
    </p:spTree>
    <p:extLst>
      <p:ext uri="{BB962C8B-B14F-4D97-AF65-F5344CB8AC3E}">
        <p14:creationId xmlns:p14="http://schemas.microsoft.com/office/powerpoint/2010/main" val="385746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5428ED-B971-4113-902D-D34DD3C7014D}"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C56FD5-9348-4A52-8A50-D1868A7775D6}" type="slidenum">
              <a:rPr lang="en-US" altLang="en-US"/>
              <a:pPr/>
              <a:t>‹#›</a:t>
            </a:fld>
            <a:endParaRPr lang="en-US" altLang="en-US"/>
          </a:p>
        </p:txBody>
      </p:sp>
    </p:spTree>
    <p:extLst>
      <p:ext uri="{BB962C8B-B14F-4D97-AF65-F5344CB8AC3E}">
        <p14:creationId xmlns:p14="http://schemas.microsoft.com/office/powerpoint/2010/main" val="25076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D5F7C9-1810-4AF3-A7A7-F7091411A722}"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4499C4-ABC1-499E-8046-F430EA68ED8B}" type="slidenum">
              <a:rPr lang="en-US" altLang="en-US"/>
              <a:pPr/>
              <a:t>‹#›</a:t>
            </a:fld>
            <a:endParaRPr lang="en-US" altLang="en-US"/>
          </a:p>
        </p:txBody>
      </p:sp>
    </p:spTree>
    <p:extLst>
      <p:ext uri="{BB962C8B-B14F-4D97-AF65-F5344CB8AC3E}">
        <p14:creationId xmlns:p14="http://schemas.microsoft.com/office/powerpoint/2010/main" val="321107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EB1FB6-06CF-46A2-B9E7-C1AD27B86B02}"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345B36-A03A-454C-A0E6-7E01E5B30D79}" type="slidenum">
              <a:rPr lang="en-US" altLang="en-US"/>
              <a:pPr/>
              <a:t>‹#›</a:t>
            </a:fld>
            <a:endParaRPr lang="en-US" altLang="en-US"/>
          </a:p>
        </p:txBody>
      </p:sp>
    </p:spTree>
    <p:extLst>
      <p:ext uri="{BB962C8B-B14F-4D97-AF65-F5344CB8AC3E}">
        <p14:creationId xmlns:p14="http://schemas.microsoft.com/office/powerpoint/2010/main" val="168462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DBBA85-8C8F-419B-A472-DAF60B1FAD54}"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E8237D-5C74-40D1-BDF8-FD33470FAECA}" type="slidenum">
              <a:rPr lang="en-US" altLang="en-US"/>
              <a:pPr/>
              <a:t>‹#›</a:t>
            </a:fld>
            <a:endParaRPr lang="en-US" altLang="en-US"/>
          </a:p>
        </p:txBody>
      </p:sp>
    </p:spTree>
    <p:extLst>
      <p:ext uri="{BB962C8B-B14F-4D97-AF65-F5344CB8AC3E}">
        <p14:creationId xmlns:p14="http://schemas.microsoft.com/office/powerpoint/2010/main" val="25176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D6D93B-9788-46AD-9C7A-998C5F876BE0}" type="datetimeFigureOut">
              <a:rPr lang="en-US"/>
              <a:pPr>
                <a:defRPr/>
              </a:pPr>
              <a:t>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2E3206-4524-4D2B-893D-4EA1ED713993}" type="slidenum">
              <a:rPr lang="en-US" altLang="en-US"/>
              <a:pPr/>
              <a:t>‹#›</a:t>
            </a:fld>
            <a:endParaRPr lang="en-US" altLang="en-US"/>
          </a:p>
        </p:txBody>
      </p:sp>
    </p:spTree>
    <p:extLst>
      <p:ext uri="{BB962C8B-B14F-4D97-AF65-F5344CB8AC3E}">
        <p14:creationId xmlns:p14="http://schemas.microsoft.com/office/powerpoint/2010/main" val="364116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BDA93A-C620-4084-B30D-48651263F0C9}" type="datetimeFigureOut">
              <a:rPr lang="en-US"/>
              <a:pPr>
                <a:defRPr/>
              </a:pPr>
              <a:t>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EDD2C38-29E8-4F2A-8712-AEAA914D6DFD}" type="slidenum">
              <a:rPr lang="en-US" altLang="en-US"/>
              <a:pPr/>
              <a:t>‹#›</a:t>
            </a:fld>
            <a:endParaRPr lang="en-US" altLang="en-US"/>
          </a:p>
        </p:txBody>
      </p:sp>
    </p:spTree>
    <p:extLst>
      <p:ext uri="{BB962C8B-B14F-4D97-AF65-F5344CB8AC3E}">
        <p14:creationId xmlns:p14="http://schemas.microsoft.com/office/powerpoint/2010/main" val="412177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46F11D-304E-4EA0-A3B4-95A621A7C390}" type="datetimeFigureOut">
              <a:rPr lang="en-US"/>
              <a:pPr>
                <a:defRPr/>
              </a:pPr>
              <a:t>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8A0F91D-5AFD-48B5-9F25-C81B230AE52A}" type="slidenum">
              <a:rPr lang="en-US" altLang="en-US"/>
              <a:pPr/>
              <a:t>‹#›</a:t>
            </a:fld>
            <a:endParaRPr lang="en-US" altLang="en-US"/>
          </a:p>
        </p:txBody>
      </p:sp>
    </p:spTree>
    <p:extLst>
      <p:ext uri="{BB962C8B-B14F-4D97-AF65-F5344CB8AC3E}">
        <p14:creationId xmlns:p14="http://schemas.microsoft.com/office/powerpoint/2010/main" val="7677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1A9BD9-549C-4EF8-9B36-327A74BFC56B}"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190BDF-3AD6-46E8-B8E8-3FF54312383C}" type="slidenum">
              <a:rPr lang="en-US" altLang="en-US"/>
              <a:pPr/>
              <a:t>‹#›</a:t>
            </a:fld>
            <a:endParaRPr lang="en-US" altLang="en-US"/>
          </a:p>
        </p:txBody>
      </p:sp>
    </p:spTree>
    <p:extLst>
      <p:ext uri="{BB962C8B-B14F-4D97-AF65-F5344CB8AC3E}">
        <p14:creationId xmlns:p14="http://schemas.microsoft.com/office/powerpoint/2010/main" val="373297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2166B8-FB86-4486-9844-83E490C784B1}"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537EB4-CE87-4981-9F11-F662A43AEFEB}" type="slidenum">
              <a:rPr lang="en-US" altLang="en-US"/>
              <a:pPr/>
              <a:t>‹#›</a:t>
            </a:fld>
            <a:endParaRPr lang="en-US" altLang="en-US"/>
          </a:p>
        </p:txBody>
      </p:sp>
    </p:spTree>
    <p:extLst>
      <p:ext uri="{BB962C8B-B14F-4D97-AF65-F5344CB8AC3E}">
        <p14:creationId xmlns:p14="http://schemas.microsoft.com/office/powerpoint/2010/main" val="268909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29811F-CD63-4922-9B54-E506EC7B2D11}" type="datetimeFigureOut">
              <a:rPr lang="en-US"/>
              <a:pPr>
                <a:defRPr/>
              </a:pPr>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77C53F9-F581-4E45-A8F4-E79B4553DF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rainpop.com/science/earthsystem/erosion/preview.weml" TargetMode="External"/><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teacherspayteachers.com/Store/Lovelearning" TargetMode="External"/><Relationship Id="rId2" Type="http://schemas.openxmlformats.org/officeDocument/2006/relationships/hyperlink" Target="mailto:lovelearningTPT@yahoo.co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acherspayteachers.com/Store/Ashley-Hughes-38" TargetMode="External"/><Relationship Id="rId1" Type="http://schemas.openxmlformats.org/officeDocument/2006/relationships/slideLayout" Target="../slideLayouts/slideLayout2.xml"/><Relationship Id="rId4" Type="http://schemas.openxmlformats.org/officeDocument/2006/relationships/hyperlink" Target="http://www.pixaba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ameffects.org/" TargetMode="External"/><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rainpop.com/technology/energytechnology/dams/preview.weml" TargetMode="External"/><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ola.com/katrina/graphics/flashflood.sw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teacherspayteachers.com/Store/Lovelearning/Category/Science"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824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838200"/>
          </a:xfrm>
        </p:spPr>
        <p:txBody>
          <a:bodyPr/>
          <a:lstStyle/>
          <a:p>
            <a:pPr eaLnBrk="1" hangingPunct="1"/>
            <a:r>
              <a:rPr lang="en-US" altLang="en-US" smtClean="0"/>
              <a:t>Controlling Erosion</a:t>
            </a:r>
          </a:p>
        </p:txBody>
      </p:sp>
      <p:sp>
        <p:nvSpPr>
          <p:cNvPr id="3" name="Content Placeholder 2"/>
          <p:cNvSpPr>
            <a:spLocks noGrp="1"/>
          </p:cNvSpPr>
          <p:nvPr>
            <p:ph idx="1"/>
          </p:nvPr>
        </p:nvSpPr>
        <p:spPr>
          <a:xfrm>
            <a:off x="152400" y="990600"/>
            <a:ext cx="3810000" cy="5715000"/>
          </a:xfrm>
        </p:spPr>
        <p:txBody>
          <a:bodyPr rtlCol="0">
            <a:normAutofit fontScale="85000" lnSpcReduction="20000"/>
          </a:bodyPr>
          <a:lstStyle/>
          <a:p>
            <a:pPr eaLnBrk="1" fontAlgn="auto" hangingPunct="1">
              <a:spcAft>
                <a:spcPts val="0"/>
              </a:spcAft>
              <a:defRPr/>
            </a:pPr>
            <a:r>
              <a:rPr lang="en-US" dirty="0" smtClean="0"/>
              <a:t>A lot of erosion occurs on coasts (like Georgia’s beaches)</a:t>
            </a:r>
          </a:p>
          <a:p>
            <a:pPr lvl="1" eaLnBrk="1" fontAlgn="auto" hangingPunct="1">
              <a:spcAft>
                <a:spcPts val="0"/>
              </a:spcAft>
              <a:defRPr/>
            </a:pPr>
            <a:r>
              <a:rPr lang="en-US" dirty="0" smtClean="0"/>
              <a:t>This erosion eats away beach sand and destroys things that are built on beaches</a:t>
            </a:r>
          </a:p>
          <a:p>
            <a:pPr lvl="1" eaLnBrk="1" fontAlgn="auto" hangingPunct="1">
              <a:spcAft>
                <a:spcPts val="0"/>
              </a:spcAft>
              <a:defRPr/>
            </a:pPr>
            <a:r>
              <a:rPr lang="en-US" dirty="0" smtClean="0">
                <a:hlinkClick r:id="rId2"/>
              </a:rPr>
              <a:t>http://www.brainpop.com/science/earthsystem/erosion/preview.weml</a:t>
            </a:r>
            <a:endParaRPr lang="en-US" dirty="0" smtClean="0"/>
          </a:p>
          <a:p>
            <a:pPr eaLnBrk="1" fontAlgn="auto" hangingPunct="1">
              <a:spcAft>
                <a:spcPts val="0"/>
              </a:spcAft>
              <a:defRPr/>
            </a:pPr>
            <a:r>
              <a:rPr lang="en-US" dirty="0" smtClean="0"/>
              <a:t>People have built structures that prevent erosion</a:t>
            </a:r>
          </a:p>
          <a:p>
            <a:pPr lvl="1" eaLnBrk="1" fontAlgn="auto" hangingPunct="1">
              <a:spcAft>
                <a:spcPts val="0"/>
              </a:spcAft>
              <a:defRPr/>
            </a:pPr>
            <a:r>
              <a:rPr lang="en-US" dirty="0" smtClean="0"/>
              <a:t>Groins and seawalls </a:t>
            </a:r>
          </a:p>
          <a:p>
            <a:pPr eaLnBrk="1" fontAlgn="auto" hangingPunct="1">
              <a:spcAft>
                <a:spcPts val="0"/>
              </a:spcAft>
              <a:buFont typeface="Arial" panose="020B0604020202020204" pitchFamily="34" charset="0"/>
              <a:buNone/>
              <a:defRPr/>
            </a:pPr>
            <a:r>
              <a:rPr lang="en-US" dirty="0" smtClean="0"/>
              <a:t>	</a:t>
            </a:r>
          </a:p>
        </p:txBody>
      </p:sp>
      <p:pic>
        <p:nvPicPr>
          <p:cNvPr id="9220" name="Picture 2" descr="St Clair beach er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51816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Effects on Destructive Processes</a:t>
            </a:r>
          </a:p>
        </p:txBody>
      </p:sp>
      <p:sp>
        <p:nvSpPr>
          <p:cNvPr id="10243" name="Content Placeholder 2"/>
          <p:cNvSpPr>
            <a:spLocks noGrp="1"/>
          </p:cNvSpPr>
          <p:nvPr>
            <p:ph idx="1"/>
          </p:nvPr>
        </p:nvSpPr>
        <p:spPr>
          <a:xfrm>
            <a:off x="457200" y="1371600"/>
            <a:ext cx="8229600" cy="4525963"/>
          </a:xfrm>
        </p:spPr>
        <p:txBody>
          <a:bodyPr/>
          <a:lstStyle/>
          <a:p>
            <a:pPr eaLnBrk="1" hangingPunct="1"/>
            <a:r>
              <a:rPr lang="en-US" altLang="en-US" dirty="0" smtClean="0"/>
              <a:t>Groins</a:t>
            </a:r>
          </a:p>
          <a:p>
            <a:pPr lvl="1" eaLnBrk="1" hangingPunct="1"/>
            <a:r>
              <a:rPr lang="en-US" altLang="en-US" dirty="0" smtClean="0"/>
              <a:t>A structure built at right angles to the beach</a:t>
            </a:r>
          </a:p>
          <a:p>
            <a:pPr lvl="1" eaLnBrk="1" hangingPunct="1"/>
            <a:r>
              <a:rPr lang="en-US" altLang="en-US" dirty="0" smtClean="0"/>
              <a:t>Traps sand that moves along the shore with </a:t>
            </a:r>
            <a:r>
              <a:rPr lang="en-US" altLang="en-US" dirty="0" err="1" smtClean="0"/>
              <a:t>longshore</a:t>
            </a:r>
            <a:r>
              <a:rPr lang="en-US" altLang="en-US" dirty="0" smtClean="0"/>
              <a:t> currents </a:t>
            </a:r>
          </a:p>
        </p:txBody>
      </p:sp>
      <p:pic>
        <p:nvPicPr>
          <p:cNvPr id="10244" name="Picture 2" descr="Photo: Groins along Ohio’s 312-mile Lake Erie coa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5175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Effects on Destructive Processes</a:t>
            </a:r>
          </a:p>
        </p:txBody>
      </p:sp>
      <p:sp>
        <p:nvSpPr>
          <p:cNvPr id="11267" name="Content Placeholder 2"/>
          <p:cNvSpPr>
            <a:spLocks noGrp="1"/>
          </p:cNvSpPr>
          <p:nvPr>
            <p:ph idx="1"/>
          </p:nvPr>
        </p:nvSpPr>
        <p:spPr>
          <a:xfrm>
            <a:off x="457200" y="1371600"/>
            <a:ext cx="8229600" cy="4525963"/>
          </a:xfrm>
        </p:spPr>
        <p:txBody>
          <a:bodyPr/>
          <a:lstStyle/>
          <a:p>
            <a:pPr eaLnBrk="1" hangingPunct="1"/>
            <a:r>
              <a:rPr lang="en-US" altLang="en-US" smtClean="0"/>
              <a:t>Seawalls</a:t>
            </a:r>
          </a:p>
          <a:p>
            <a:pPr lvl="1" eaLnBrk="1" hangingPunct="1"/>
            <a:r>
              <a:rPr lang="en-US" altLang="en-US" smtClean="0"/>
              <a:t>A structure built parallel to the shore</a:t>
            </a:r>
          </a:p>
          <a:p>
            <a:pPr lvl="2" eaLnBrk="1" hangingPunct="1"/>
            <a:r>
              <a:rPr lang="en-US" altLang="en-US" smtClean="0"/>
              <a:t>Seawalls absorb the pounding of waves and protects the coast behind it</a:t>
            </a:r>
          </a:p>
        </p:txBody>
      </p:sp>
      <p:pic>
        <p:nvPicPr>
          <p:cNvPr id="11268" name="Picture 2" descr="http://upload.wikimedia.org/wikipedia/commons/9/98/Seawall_Vancou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t>Effects on Destructive Processes</a:t>
            </a:r>
          </a:p>
        </p:txBody>
      </p:sp>
      <p:sp>
        <p:nvSpPr>
          <p:cNvPr id="3" name="Content Placeholder 2"/>
          <p:cNvSpPr>
            <a:spLocks noGrp="1"/>
          </p:cNvSpPr>
          <p:nvPr>
            <p:ph idx="1"/>
          </p:nvPr>
        </p:nvSpPr>
        <p:spPr>
          <a:xfrm>
            <a:off x="457200" y="1600200"/>
            <a:ext cx="8305800" cy="2590800"/>
          </a:xfrm>
        </p:spPr>
        <p:txBody>
          <a:bodyPr rtlCol="0">
            <a:normAutofit fontScale="92500" lnSpcReduction="10000"/>
          </a:bodyPr>
          <a:lstStyle/>
          <a:p>
            <a:pPr eaLnBrk="1" fontAlgn="auto" hangingPunct="1">
              <a:spcAft>
                <a:spcPts val="0"/>
              </a:spcAft>
              <a:defRPr/>
            </a:pPr>
            <a:r>
              <a:rPr lang="en-US" dirty="0" smtClean="0"/>
              <a:t>Beach nourishment</a:t>
            </a:r>
          </a:p>
          <a:p>
            <a:pPr lvl="1" eaLnBrk="1" fontAlgn="auto" hangingPunct="1">
              <a:spcAft>
                <a:spcPts val="0"/>
              </a:spcAft>
              <a:defRPr/>
            </a:pPr>
            <a:r>
              <a:rPr lang="en-US" dirty="0" smtClean="0"/>
              <a:t>When sand from the ocean or nearby rivers is brought in to build up a beach again after erosion has taken place</a:t>
            </a:r>
          </a:p>
          <a:p>
            <a:pPr lvl="1" eaLnBrk="1" fontAlgn="auto" hangingPunct="1">
              <a:spcAft>
                <a:spcPts val="0"/>
              </a:spcAft>
              <a:defRPr/>
            </a:pPr>
            <a:r>
              <a:rPr lang="en-US" dirty="0" smtClean="0"/>
              <a:t>This has been done at Tybee Island and Sea Island in Georgia </a:t>
            </a:r>
          </a:p>
        </p:txBody>
      </p:sp>
      <p:pic>
        <p:nvPicPr>
          <p:cNvPr id="12292" name="Picture 2" descr="http://www.kpal.co.uk/nourish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81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whudunit.com/savannah/Tybee%20I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rot="16200000">
            <a:off x="8219481" y="5914231"/>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Effects on Destructive Processes</a:t>
            </a:r>
          </a:p>
        </p:txBody>
      </p:sp>
      <p:sp>
        <p:nvSpPr>
          <p:cNvPr id="13315" name="Content Placeholder 2"/>
          <p:cNvSpPr>
            <a:spLocks noGrp="1"/>
          </p:cNvSpPr>
          <p:nvPr>
            <p:ph idx="1"/>
          </p:nvPr>
        </p:nvSpPr>
        <p:spPr>
          <a:xfrm>
            <a:off x="457200" y="1371600"/>
            <a:ext cx="3581400" cy="4525963"/>
          </a:xfrm>
        </p:spPr>
        <p:txBody>
          <a:bodyPr/>
          <a:lstStyle/>
          <a:p>
            <a:pPr eaLnBrk="1" hangingPunct="1"/>
            <a:r>
              <a:rPr lang="en-US" altLang="en-US" dirty="0" smtClean="0"/>
              <a:t>Farmers also use different methods to prevent the loss of soil</a:t>
            </a:r>
          </a:p>
          <a:p>
            <a:pPr eaLnBrk="1" hangingPunct="1"/>
            <a:r>
              <a:rPr lang="en-US" altLang="en-US" dirty="0" smtClean="0"/>
              <a:t>Contour plowing</a:t>
            </a:r>
          </a:p>
          <a:p>
            <a:pPr lvl="1" eaLnBrk="1" hangingPunct="1"/>
            <a:r>
              <a:rPr lang="en-US" altLang="en-US" dirty="0" smtClean="0"/>
              <a:t>A method in which farmers plow across the sides of hills instead of down their slopes</a:t>
            </a:r>
          </a:p>
          <a:p>
            <a:pPr eaLnBrk="1" hangingPunct="1">
              <a:buFont typeface="Arial" panose="020B0604020202020204" pitchFamily="34" charset="0"/>
              <a:buNone/>
            </a:pPr>
            <a:endParaRPr lang="en-US" altLang="en-US" dirty="0" smtClean="0"/>
          </a:p>
        </p:txBody>
      </p:sp>
      <p:pic>
        <p:nvPicPr>
          <p:cNvPr id="13318" name="Picture 6" descr="http://dagaloo.com/interface/clean/img/images/contour_f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844" y="1676400"/>
            <a:ext cx="495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Effects on Destructive Processes</a:t>
            </a:r>
          </a:p>
        </p:txBody>
      </p:sp>
      <p:sp>
        <p:nvSpPr>
          <p:cNvPr id="3" name="Content Placeholder 2"/>
          <p:cNvSpPr>
            <a:spLocks noGrp="1"/>
          </p:cNvSpPr>
          <p:nvPr>
            <p:ph idx="1"/>
          </p:nvPr>
        </p:nvSpPr>
        <p:spPr>
          <a:xfrm>
            <a:off x="457200" y="1600200"/>
            <a:ext cx="8229600" cy="2362200"/>
          </a:xfrm>
        </p:spPr>
        <p:txBody>
          <a:bodyPr rtlCol="0">
            <a:normAutofit lnSpcReduction="10000"/>
          </a:bodyPr>
          <a:lstStyle/>
          <a:p>
            <a:pPr eaLnBrk="1" fontAlgn="auto" hangingPunct="1">
              <a:spcAft>
                <a:spcPts val="0"/>
              </a:spcAft>
              <a:defRPr/>
            </a:pPr>
            <a:r>
              <a:rPr lang="en-US" dirty="0" smtClean="0"/>
              <a:t>Terracing </a:t>
            </a:r>
          </a:p>
          <a:p>
            <a:pPr lvl="1" eaLnBrk="1" fontAlgn="auto" hangingPunct="1">
              <a:spcAft>
                <a:spcPts val="0"/>
              </a:spcAft>
              <a:defRPr/>
            </a:pPr>
            <a:r>
              <a:rPr lang="en-US" dirty="0" smtClean="0"/>
              <a:t>A method in which farmers plant crops on terraces built on hillsides </a:t>
            </a:r>
          </a:p>
          <a:p>
            <a:pPr lvl="1" eaLnBrk="1" fontAlgn="auto" hangingPunct="1">
              <a:spcAft>
                <a:spcPts val="0"/>
              </a:spcAft>
              <a:defRPr/>
            </a:pPr>
            <a:r>
              <a:rPr lang="en-US" dirty="0" smtClean="0"/>
              <a:t>Both contour plowing and terracing prevent soil from washing downhill</a:t>
            </a:r>
          </a:p>
        </p:txBody>
      </p:sp>
      <p:pic>
        <p:nvPicPr>
          <p:cNvPr id="14340" name="Picture 2" descr="http://img2.travelblog.org/Photos/14059/111211/f/759215-Rice-Terracin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6200"/>
            <a:ext cx="4479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ce Terraces, Rice Fields, Mu Cang Chai, Yen B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5831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026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Terms of Use</a:t>
            </a:r>
            <a:endParaRPr lang="en-US" sz="5400" dirty="0"/>
          </a:p>
        </p:txBody>
      </p:sp>
      <p:sp>
        <p:nvSpPr>
          <p:cNvPr id="3" name="Content Placeholder 2"/>
          <p:cNvSpPr>
            <a:spLocks noGrp="1"/>
          </p:cNvSpPr>
          <p:nvPr>
            <p:ph idx="1"/>
          </p:nvPr>
        </p:nvSpPr>
        <p:spPr/>
        <p:txBody>
          <a:bodyPr>
            <a:normAutofit/>
          </a:bodyPr>
          <a:lstStyle/>
          <a:p>
            <a:pPr lvl="0"/>
            <a:r>
              <a:rPr lang="en-US" sz="2000" dirty="0"/>
              <a:t>Thank you for downloading this product! The purchase of this product entitles you to single classroom use. Please be respectful of my work and do not share with your entire grade level or post this anywhere online (including your personal website). If you wish to share this with colleagues, please purchase multiple user licenses.</a:t>
            </a:r>
          </a:p>
          <a:p>
            <a:pPr marL="0" lvl="0" indent="0">
              <a:buNone/>
            </a:pPr>
            <a:endParaRPr lang="en-US" sz="2000" dirty="0"/>
          </a:p>
          <a:p>
            <a:pPr lvl="0"/>
            <a:r>
              <a:rPr lang="en-US" sz="2000" dirty="0"/>
              <a:t>If you have any questions or need clarification, please contact me at </a:t>
            </a:r>
            <a:r>
              <a:rPr lang="en-US" sz="2000" u="sng" dirty="0">
                <a:hlinkClick r:id="rId2"/>
              </a:rPr>
              <a:t>lovelearningTPT@yahoo.com</a:t>
            </a:r>
            <a:endParaRPr lang="en-US" sz="2000" dirty="0"/>
          </a:p>
          <a:p>
            <a:pPr marL="0" indent="0">
              <a:buNone/>
            </a:pPr>
            <a:endParaRPr lang="en-US" dirty="0"/>
          </a:p>
        </p:txBody>
      </p:sp>
      <p:pic>
        <p:nvPicPr>
          <p:cNvPr id="4" name="Picture 5" descr="Black and White Scribble Bor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289424"/>
            <a:ext cx="3581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429000" y="4724400"/>
            <a:ext cx="228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solidFill>
                  <a:srgbClr val="00B050"/>
                </a:solidFill>
                <a:latin typeface="Comic Sans MS" panose="030F0702030302020204" pitchFamily="66" charset="0"/>
                <a:hlinkClick r:id="rId3"/>
              </a:rPr>
              <a:t>Other science, social studies, common core math, and writing resources</a:t>
            </a:r>
            <a:endParaRPr lang="en-US" altLang="en-US" sz="18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23902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From: </a:t>
            </a:r>
            <a:endParaRPr lang="en-US"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80" y="2514600"/>
            <a:ext cx="3688136" cy="3279383"/>
          </a:xfrm>
          <a:prstGeom prst="rect">
            <a:avLst/>
          </a:prstGeom>
        </p:spPr>
      </p:pic>
      <p:sp>
        <p:nvSpPr>
          <p:cNvPr id="3" name="TextBox 2"/>
          <p:cNvSpPr txBox="1"/>
          <p:nvPr/>
        </p:nvSpPr>
        <p:spPr>
          <a:xfrm>
            <a:off x="4876800" y="3692626"/>
            <a:ext cx="3810000" cy="923330"/>
          </a:xfrm>
          <a:prstGeom prst="rect">
            <a:avLst/>
          </a:prstGeom>
          <a:noFill/>
        </p:spPr>
        <p:txBody>
          <a:bodyPr wrap="square" rtlCol="0">
            <a:spAutoFit/>
          </a:bodyPr>
          <a:lstStyle/>
          <a:p>
            <a:r>
              <a:rPr lang="en-US" sz="3600" dirty="0" smtClean="0">
                <a:latin typeface="+mn-lt"/>
                <a:hlinkClick r:id="rId4"/>
              </a:rPr>
              <a:t>www.pixabay.com</a:t>
            </a:r>
            <a:endParaRPr lang="en-US" sz="3600" dirty="0" smtClean="0">
              <a:latin typeface="+mn-lt"/>
            </a:endParaRPr>
          </a:p>
          <a:p>
            <a:endParaRPr lang="en-US" dirty="0"/>
          </a:p>
        </p:txBody>
      </p:sp>
    </p:spTree>
    <p:extLst>
      <p:ext uri="{BB962C8B-B14F-4D97-AF65-F5344CB8AC3E}">
        <p14:creationId xmlns:p14="http://schemas.microsoft.com/office/powerpoint/2010/main" val="44079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40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785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Controlling Floods </a:t>
            </a:r>
          </a:p>
        </p:txBody>
      </p:sp>
      <p:sp>
        <p:nvSpPr>
          <p:cNvPr id="5123" name="Content Placeholder 2"/>
          <p:cNvSpPr>
            <a:spLocks noGrp="1"/>
          </p:cNvSpPr>
          <p:nvPr>
            <p:ph idx="1"/>
          </p:nvPr>
        </p:nvSpPr>
        <p:spPr>
          <a:xfrm>
            <a:off x="152400" y="1371600"/>
            <a:ext cx="4495800" cy="4525963"/>
          </a:xfrm>
        </p:spPr>
        <p:txBody>
          <a:bodyPr/>
          <a:lstStyle/>
          <a:p>
            <a:pPr eaLnBrk="1" hangingPunct="1"/>
            <a:r>
              <a:rPr lang="en-US" altLang="en-US" b="1" dirty="0" smtClean="0"/>
              <a:t>Dams</a:t>
            </a:r>
            <a:r>
              <a:rPr lang="en-US" altLang="en-US" dirty="0" smtClean="0"/>
              <a:t> – structures built across a river to control its flow</a:t>
            </a:r>
          </a:p>
          <a:p>
            <a:pPr lvl="1" eaLnBrk="1" hangingPunct="1"/>
            <a:r>
              <a:rPr lang="en-US" altLang="en-US" dirty="0" smtClean="0"/>
              <a:t>A dam can be opened to let some water through</a:t>
            </a:r>
          </a:p>
          <a:p>
            <a:pPr lvl="1" eaLnBrk="1" hangingPunct="1"/>
            <a:r>
              <a:rPr lang="en-US" altLang="en-US" dirty="0" smtClean="0"/>
              <a:t>Dams hold back floodwaters at times of heavy rainfall</a:t>
            </a:r>
          </a:p>
          <a:p>
            <a:pPr lvl="1" eaLnBrk="1" hangingPunct="1"/>
            <a:r>
              <a:rPr lang="en-US" altLang="en-US" dirty="0" smtClean="0">
                <a:hlinkClick r:id="rId2"/>
              </a:rPr>
              <a:t>http://www.dameffects.org/</a:t>
            </a:r>
            <a:endParaRPr lang="en-US" altLang="en-US" dirty="0" smtClean="0"/>
          </a:p>
          <a:p>
            <a:pPr lvl="1" eaLnBrk="1" hangingPunct="1"/>
            <a:endParaRPr lang="en-US" altLang="en-US" dirty="0" smtClean="0"/>
          </a:p>
          <a:p>
            <a:pPr eaLnBrk="1" hangingPunct="1"/>
            <a:endParaRPr lang="en-US" altLang="en-US" dirty="0" smtClean="0"/>
          </a:p>
        </p:txBody>
      </p:sp>
      <p:pic>
        <p:nvPicPr>
          <p:cNvPr id="5124" name="Picture 2" descr="http://iguide.travel/photos/Massanjo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76488"/>
            <a:ext cx="43545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len Canyon, Power Plant, Glen Canyon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0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ennessee, River, Water, Dam, Structure,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 y="381000"/>
            <a:ext cx="914079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7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Controlling Floods </a:t>
            </a:r>
          </a:p>
        </p:txBody>
      </p:sp>
      <p:sp>
        <p:nvSpPr>
          <p:cNvPr id="6147" name="Content Placeholder 2"/>
          <p:cNvSpPr>
            <a:spLocks noGrp="1"/>
          </p:cNvSpPr>
          <p:nvPr>
            <p:ph idx="1"/>
          </p:nvPr>
        </p:nvSpPr>
        <p:spPr>
          <a:xfrm>
            <a:off x="152400" y="1295400"/>
            <a:ext cx="8839200" cy="5105400"/>
          </a:xfrm>
        </p:spPr>
        <p:txBody>
          <a:bodyPr/>
          <a:lstStyle/>
          <a:p>
            <a:pPr marL="342900" lvl="1" indent="-342900" eaLnBrk="1" hangingPunct="1">
              <a:buFont typeface="Arial" panose="020B0604020202020204" pitchFamily="34" charset="0"/>
              <a:buChar char="•"/>
            </a:pPr>
            <a:endParaRPr lang="en-US" altLang="en-US" dirty="0" smtClean="0"/>
          </a:p>
          <a:p>
            <a:pPr marL="342900" lvl="1" indent="-342900" eaLnBrk="1" hangingPunct="1">
              <a:buFont typeface="Arial" panose="020B0604020202020204" pitchFamily="34" charset="0"/>
              <a:buChar char="•"/>
            </a:pPr>
            <a:r>
              <a:rPr lang="en-US" altLang="en-US" dirty="0" smtClean="0"/>
              <a:t>Dams also hold back sediment that rivers usually carry</a:t>
            </a:r>
          </a:p>
          <a:p>
            <a:pPr marL="742950" lvl="2" indent="-342900" eaLnBrk="1" hangingPunct="1"/>
            <a:r>
              <a:rPr lang="en-US" altLang="en-US" dirty="0" smtClean="0"/>
              <a:t>Prevents beaches and floodplains from being formed</a:t>
            </a:r>
          </a:p>
          <a:p>
            <a:pPr marL="742950" lvl="2" indent="-342900" eaLnBrk="1" hangingPunct="1"/>
            <a:r>
              <a:rPr lang="en-US" altLang="en-US" dirty="0" smtClean="0">
                <a:hlinkClick r:id="rId2"/>
              </a:rPr>
              <a:t>http://www.brainpop.com/technology/energytechnology/dams/preview.weml</a:t>
            </a:r>
            <a:endParaRPr lang="en-US" altLang="en-US" dirty="0" smtClean="0"/>
          </a:p>
          <a:p>
            <a:pPr marL="742950" lvl="2" indent="-342900" eaLnBrk="1" hangingPunct="1">
              <a:buFont typeface="Arial" panose="020B0604020202020204" pitchFamily="34" charset="0"/>
              <a:buNone/>
            </a:pPr>
            <a:endParaRPr lang="en-US" altLang="en-US" dirty="0" smtClean="0"/>
          </a:p>
          <a:p>
            <a:pPr marL="742950" lvl="2" indent="-342900" eaLnBrk="1" hangingPunct="1">
              <a:buFont typeface="Arial" panose="020B0604020202020204" pitchFamily="34" charset="0"/>
              <a:buNone/>
            </a:pPr>
            <a:endParaRPr lang="en-US" altLang="en-US" dirty="0" smtClean="0"/>
          </a:p>
          <a:p>
            <a:pPr eaLnBrk="1" hangingPunct="1"/>
            <a:endParaRPr lang="en-US" altLang="en-US" dirty="0" smtClean="0"/>
          </a:p>
        </p:txBody>
      </p:sp>
      <p:pic>
        <p:nvPicPr>
          <p:cNvPr id="6148" name="Picture 2" descr="http://wwww.nvaction.com/images/SeagullView%20sma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267200" cy="315118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hlinkClick r:id="rId3"/>
              </a:rPr>
              <a:t>Controlling Floods</a:t>
            </a:r>
            <a:endParaRPr lang="en-US" altLang="en-US" dirty="0" smtClean="0"/>
          </a:p>
        </p:txBody>
      </p:sp>
      <p:sp>
        <p:nvSpPr>
          <p:cNvPr id="7171" name="Content Placeholder 2"/>
          <p:cNvSpPr>
            <a:spLocks noGrp="1"/>
          </p:cNvSpPr>
          <p:nvPr>
            <p:ph idx="1"/>
          </p:nvPr>
        </p:nvSpPr>
        <p:spPr>
          <a:xfrm>
            <a:off x="228600" y="1417638"/>
            <a:ext cx="8686800" cy="4525963"/>
          </a:xfrm>
        </p:spPr>
        <p:txBody>
          <a:bodyPr/>
          <a:lstStyle/>
          <a:p>
            <a:pPr eaLnBrk="1" hangingPunct="1"/>
            <a:r>
              <a:rPr lang="en-US" altLang="en-US" dirty="0" smtClean="0"/>
              <a:t>Levees also hold back floodwaters</a:t>
            </a:r>
          </a:p>
          <a:p>
            <a:pPr lvl="1" eaLnBrk="1" hangingPunct="1"/>
            <a:r>
              <a:rPr lang="en-US" altLang="en-US" b="1" dirty="0" smtClean="0"/>
              <a:t>Levee</a:t>
            </a:r>
            <a:r>
              <a:rPr lang="en-US" altLang="en-US" dirty="0" smtClean="0"/>
              <a:t>: a raised bank of earth built along the edges of a river to prevent flooding </a:t>
            </a:r>
          </a:p>
          <a:p>
            <a:pPr lvl="1" eaLnBrk="1" hangingPunct="1"/>
            <a:r>
              <a:rPr lang="en-US" altLang="en-US" dirty="0" smtClean="0"/>
              <a:t>Only holds back water during high water levels </a:t>
            </a:r>
          </a:p>
          <a:p>
            <a:pPr lvl="2" eaLnBrk="1" hangingPunct="1"/>
            <a:r>
              <a:rPr lang="en-US" altLang="en-US" dirty="0" smtClean="0"/>
              <a:t>Sometimes, levees break </a:t>
            </a:r>
          </a:p>
        </p:txBody>
      </p:sp>
      <p:pic>
        <p:nvPicPr>
          <p:cNvPr id="7172" name="Picture 5" descr="http://www.chinaenvironmentallaw.com/wp-content/uploads/2009/02/lev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62400"/>
            <a:ext cx="3965408" cy="2667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5"/>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5"/>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766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TotalTime>
  <Words>423</Words>
  <Application>Microsoft Office PowerPoint</Application>
  <PresentationFormat>On-screen Show (4:3)</PresentationFormat>
  <Paragraphs>62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CharlieSkinny</vt:lpstr>
      <vt:lpstr>Comic Sans MS</vt:lpstr>
      <vt:lpstr>Times New Roman</vt:lpstr>
      <vt:lpstr>Office Theme</vt:lpstr>
      <vt:lpstr>PowerPoint Presentation</vt:lpstr>
      <vt:lpstr>PowerPoint Presentation</vt:lpstr>
      <vt:lpstr>PowerPoint Presentation</vt:lpstr>
      <vt:lpstr>Controlling Floods </vt:lpstr>
      <vt:lpstr>PowerPoint Presentation</vt:lpstr>
      <vt:lpstr>PowerPoint Presentation</vt:lpstr>
      <vt:lpstr>Controlling Floods </vt:lpstr>
      <vt:lpstr>Controlling Floods</vt:lpstr>
      <vt:lpstr>PowerPoint Presentation</vt:lpstr>
      <vt:lpstr>Controlling Erosion</vt:lpstr>
      <vt:lpstr>Effects on Destructive Processes</vt:lpstr>
      <vt:lpstr>Effects on Destructive Processes</vt:lpstr>
      <vt:lpstr>Effects on Destructive Processes</vt:lpstr>
      <vt:lpstr>Effects on Destructive Processes</vt:lpstr>
      <vt:lpstr>Effects on Destructive Processes</vt:lpstr>
      <vt:lpstr>PowerPoint Presentation</vt:lpstr>
      <vt:lpstr>Terms of Use</vt:lpstr>
      <vt:lpstr>Graphics From: </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Constructive and Destructive Processes</dc:title>
  <dc:creator>e200701193</dc:creator>
  <cp:lastModifiedBy>Dawn Sudler</cp:lastModifiedBy>
  <cp:revision>24</cp:revision>
  <cp:lastPrinted>2012-11-12T13:20:57Z</cp:lastPrinted>
  <dcterms:created xsi:type="dcterms:W3CDTF">2009-12-15T12:31:59Z</dcterms:created>
  <dcterms:modified xsi:type="dcterms:W3CDTF">2018-01-09T00:20:50Z</dcterms:modified>
</cp:coreProperties>
</file>