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handoutMasterIdLst>
    <p:handoutMasterId r:id="rId25"/>
  </p:handoutMasterIdLst>
  <p:sldIdLst>
    <p:sldId id="283" r:id="rId2"/>
    <p:sldId id="270" r:id="rId3"/>
    <p:sldId id="276" r:id="rId4"/>
    <p:sldId id="258" r:id="rId5"/>
    <p:sldId id="279" r:id="rId6"/>
    <p:sldId id="285" r:id="rId7"/>
    <p:sldId id="277" r:id="rId8"/>
    <p:sldId id="271" r:id="rId9"/>
    <p:sldId id="272" r:id="rId10"/>
    <p:sldId id="278" r:id="rId11"/>
    <p:sldId id="286" r:id="rId12"/>
    <p:sldId id="259" r:id="rId13"/>
    <p:sldId id="262" r:id="rId14"/>
    <p:sldId id="287" r:id="rId15"/>
    <p:sldId id="264" r:id="rId16"/>
    <p:sldId id="288" r:id="rId17"/>
    <p:sldId id="289" r:id="rId18"/>
    <p:sldId id="291" r:id="rId19"/>
    <p:sldId id="290" r:id="rId20"/>
    <p:sldId id="267" r:id="rId21"/>
    <p:sldId id="280" r:id="rId22"/>
    <p:sldId id="281" r:id="rId23"/>
    <p:sldId id="282" r:id="rId2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FF2ABEBE-864A-48B0-B548-7362823B2FA8}" type="datetimeFigureOut">
              <a:rPr lang="en-US"/>
              <a:pPr>
                <a:defRPr/>
              </a:pPr>
              <a:t>1/8/2018</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597F79D8-3E8D-4033-A9F6-6EDC7AAFF74D}" type="slidenum">
              <a:rPr lang="en-US"/>
              <a:pPr>
                <a:defRPr/>
              </a:pPr>
              <a:t>‹#›</a:t>
            </a:fld>
            <a:endParaRPr lang="en-US"/>
          </a:p>
        </p:txBody>
      </p:sp>
    </p:spTree>
    <p:extLst>
      <p:ext uri="{BB962C8B-B14F-4D97-AF65-F5344CB8AC3E}">
        <p14:creationId xmlns:p14="http://schemas.microsoft.com/office/powerpoint/2010/main" val="29632918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8D02300-82E4-4F35-9D2A-B106EC180708}" type="datetimeFigureOut">
              <a:rPr lang="en-US" smtClean="0"/>
              <a:pPr>
                <a:defRPr/>
              </a:pPr>
              <a:t>1/8/2018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EE7CEE8-B2CA-437B-95BD-A1E9D4D172A8}" type="slidenum">
              <a:rPr lang="en-US" smtClean="0"/>
              <a:pPr>
                <a:defRPr/>
              </a:pPr>
              <a:t>‹#›</a:t>
            </a:fld>
            <a:endParaRPr lang="en-US"/>
          </a:p>
        </p:txBody>
      </p:sp>
    </p:spTree>
    <p:extLst>
      <p:ext uri="{BB962C8B-B14F-4D97-AF65-F5344CB8AC3E}">
        <p14:creationId xmlns:p14="http://schemas.microsoft.com/office/powerpoint/2010/main" val="2296162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410E3AE-C983-4944-A708-820FBBA5894A}" type="datetimeFigureOut">
              <a:rPr lang="en-US" smtClean="0"/>
              <a:pPr>
                <a:defRPr/>
              </a:pPr>
              <a:t>1/8/2018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A7F9E0-D084-4AFA-B3B8-D177EDC2BE63}" type="slidenum">
              <a:rPr lang="en-US" smtClean="0"/>
              <a:pPr>
                <a:defRPr/>
              </a:pPr>
              <a:t>‹#›</a:t>
            </a:fld>
            <a:endParaRPr lang="en-US"/>
          </a:p>
        </p:txBody>
      </p:sp>
    </p:spTree>
    <p:extLst>
      <p:ext uri="{BB962C8B-B14F-4D97-AF65-F5344CB8AC3E}">
        <p14:creationId xmlns:p14="http://schemas.microsoft.com/office/powerpoint/2010/main" val="3203333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91B8832-7789-4780-8C63-2CF8B9A721D8}" type="datetimeFigureOut">
              <a:rPr lang="en-US" smtClean="0"/>
              <a:pPr>
                <a:defRPr/>
              </a:pPr>
              <a:t>1/8/2018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A33B63E-F273-4922-AF57-ED7BCAB47A86}" type="slidenum">
              <a:rPr lang="en-US" smtClean="0"/>
              <a:pPr>
                <a:defRPr/>
              </a:pPr>
              <a:t>‹#›</a:t>
            </a:fld>
            <a:endParaRPr lang="en-US"/>
          </a:p>
        </p:txBody>
      </p:sp>
    </p:spTree>
    <p:extLst>
      <p:ext uri="{BB962C8B-B14F-4D97-AF65-F5344CB8AC3E}">
        <p14:creationId xmlns:p14="http://schemas.microsoft.com/office/powerpoint/2010/main" val="68124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7886700" cy="1325563"/>
          </a:xfrm>
        </p:spPr>
        <p:txBody>
          <a:bodyPr>
            <a:noAutofit/>
          </a:bodyPr>
          <a:lstStyle>
            <a:lvl1pPr algn="ctr">
              <a:defRPr sz="4800">
                <a:solidFill>
                  <a:schemeClr val="accent6">
                    <a:lumMod val="75000"/>
                  </a:schemeClr>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825625"/>
            <a:ext cx="8210550" cy="4351338"/>
          </a:xfrm>
        </p:spPr>
        <p:txBody>
          <a:bodyPr>
            <a:normAutofit/>
          </a:bodyPr>
          <a:lstStyle>
            <a:lvl1pPr>
              <a:defRPr sz="3200"/>
            </a:lvl1pPr>
            <a:lvl2pPr>
              <a:defRPr sz="28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fld id="{115ED47A-65E2-415F-A988-30D47952E363}" type="datetimeFigureOut">
              <a:rPr lang="en-US" smtClean="0"/>
              <a:pPr>
                <a:defRPr/>
              </a:pPr>
              <a:t>1/8/2018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B37A07-A431-4139-B285-16091C134082}" type="slidenum">
              <a:rPr lang="en-US" smtClean="0"/>
              <a:pPr>
                <a:defRPr/>
              </a:pPr>
              <a:t>‹#›</a:t>
            </a:fld>
            <a:endParaRPr lang="en-US" dirty="0"/>
          </a:p>
        </p:txBody>
      </p:sp>
    </p:spTree>
    <p:extLst>
      <p:ext uri="{BB962C8B-B14F-4D97-AF65-F5344CB8AC3E}">
        <p14:creationId xmlns:p14="http://schemas.microsoft.com/office/powerpoint/2010/main" val="15982771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5A388B4-84B5-4804-A900-870F542700E1}" type="datetimeFigureOut">
              <a:rPr lang="en-US" smtClean="0"/>
              <a:pPr>
                <a:defRPr/>
              </a:pPr>
              <a:t>1/8/2018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F20BD32-1BBB-4F33-8A02-D5908C0BA391}" type="slidenum">
              <a:rPr lang="en-US" smtClean="0"/>
              <a:pPr>
                <a:defRPr/>
              </a:pPr>
              <a:t>‹#›</a:t>
            </a:fld>
            <a:endParaRPr lang="en-US"/>
          </a:p>
        </p:txBody>
      </p:sp>
    </p:spTree>
    <p:extLst>
      <p:ext uri="{BB962C8B-B14F-4D97-AF65-F5344CB8AC3E}">
        <p14:creationId xmlns:p14="http://schemas.microsoft.com/office/powerpoint/2010/main" val="4034993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6554791-EDE3-4A49-9CCD-9A3C0C16CC62}" type="datetimeFigureOut">
              <a:rPr lang="en-US" smtClean="0"/>
              <a:pPr>
                <a:defRPr/>
              </a:pPr>
              <a:t>1/8/2018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FDB439D-D1A6-4130-A52F-D89617698E15}" type="slidenum">
              <a:rPr lang="en-US" smtClean="0"/>
              <a:pPr>
                <a:defRPr/>
              </a:pPr>
              <a:t>‹#›</a:t>
            </a:fld>
            <a:endParaRPr lang="en-US"/>
          </a:p>
        </p:txBody>
      </p:sp>
    </p:spTree>
    <p:extLst>
      <p:ext uri="{BB962C8B-B14F-4D97-AF65-F5344CB8AC3E}">
        <p14:creationId xmlns:p14="http://schemas.microsoft.com/office/powerpoint/2010/main" val="2382043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E9F4D35C-33E1-4534-97B8-E596DCC27225}" type="datetimeFigureOut">
              <a:rPr lang="en-US" smtClean="0"/>
              <a:pPr>
                <a:defRPr/>
              </a:pPr>
              <a:t>1/8/2018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C8A1956-3C00-48AB-AE9E-808CADD695AF}" type="slidenum">
              <a:rPr lang="en-US" smtClean="0"/>
              <a:pPr>
                <a:defRPr/>
              </a:pPr>
              <a:t>‹#›</a:t>
            </a:fld>
            <a:endParaRPr lang="en-US"/>
          </a:p>
        </p:txBody>
      </p:sp>
    </p:spTree>
    <p:extLst>
      <p:ext uri="{BB962C8B-B14F-4D97-AF65-F5344CB8AC3E}">
        <p14:creationId xmlns:p14="http://schemas.microsoft.com/office/powerpoint/2010/main" val="127524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201ED043-1329-4806-BE2B-75139BE1EC19}" type="datetimeFigureOut">
              <a:rPr lang="en-US" smtClean="0"/>
              <a:pPr>
                <a:defRPr/>
              </a:pPr>
              <a:t>1/8/2018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936A597-0A8B-42E8-A8CF-591B51E068A9}" type="slidenum">
              <a:rPr lang="en-US" smtClean="0"/>
              <a:pPr>
                <a:defRPr/>
              </a:pPr>
              <a:t>‹#›</a:t>
            </a:fld>
            <a:endParaRPr lang="en-US"/>
          </a:p>
        </p:txBody>
      </p:sp>
    </p:spTree>
    <p:extLst>
      <p:ext uri="{BB962C8B-B14F-4D97-AF65-F5344CB8AC3E}">
        <p14:creationId xmlns:p14="http://schemas.microsoft.com/office/powerpoint/2010/main" val="344194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4E5B986-321B-424B-B133-99BDB48CF18F}" type="datetimeFigureOut">
              <a:rPr lang="en-US" smtClean="0"/>
              <a:pPr>
                <a:defRPr/>
              </a:pPr>
              <a:t>1/8/2018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72288DC-7470-4F33-AD70-513CDE593719}" type="slidenum">
              <a:rPr lang="en-US" smtClean="0"/>
              <a:pPr>
                <a:defRPr/>
              </a:pPr>
              <a:t>‹#›</a:t>
            </a:fld>
            <a:endParaRPr lang="en-US"/>
          </a:p>
        </p:txBody>
      </p:sp>
    </p:spTree>
    <p:extLst>
      <p:ext uri="{BB962C8B-B14F-4D97-AF65-F5344CB8AC3E}">
        <p14:creationId xmlns:p14="http://schemas.microsoft.com/office/powerpoint/2010/main" val="3572812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82EABDA-8CEF-4770-B597-2E87435A2759}" type="datetimeFigureOut">
              <a:rPr lang="en-US" smtClean="0"/>
              <a:pPr>
                <a:defRPr/>
              </a:pPr>
              <a:t>1/8/2018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826C7F2-9CBE-44D1-885C-4B3A83384025}" type="slidenum">
              <a:rPr lang="en-US" smtClean="0"/>
              <a:pPr>
                <a:defRPr/>
              </a:pPr>
              <a:t>‹#›</a:t>
            </a:fld>
            <a:endParaRPr lang="en-US"/>
          </a:p>
        </p:txBody>
      </p:sp>
    </p:spTree>
    <p:extLst>
      <p:ext uri="{BB962C8B-B14F-4D97-AF65-F5344CB8AC3E}">
        <p14:creationId xmlns:p14="http://schemas.microsoft.com/office/powerpoint/2010/main" val="2283755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38F11AB-3BB4-4424-98D0-BB482A95E557}" type="datetimeFigureOut">
              <a:rPr lang="en-US" smtClean="0"/>
              <a:pPr>
                <a:defRPr/>
              </a:pPr>
              <a:t>1/8/2018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6D1D7D2-A3BD-4824-9176-7C11092886C2}" type="slidenum">
              <a:rPr lang="en-US" smtClean="0"/>
              <a:pPr>
                <a:defRPr/>
              </a:pPr>
              <a:t>‹#›</a:t>
            </a:fld>
            <a:endParaRPr lang="en-US"/>
          </a:p>
        </p:txBody>
      </p:sp>
    </p:spTree>
    <p:extLst>
      <p:ext uri="{BB962C8B-B14F-4D97-AF65-F5344CB8AC3E}">
        <p14:creationId xmlns:p14="http://schemas.microsoft.com/office/powerpoint/2010/main" val="1339177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8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0A2752D9-34E1-4B78-8C8B-E90E779463B0}" type="datetimeFigureOut">
              <a:rPr lang="en-US" smtClean="0"/>
              <a:pPr>
                <a:defRPr/>
              </a:pPr>
              <a:t>1/8/2018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884DB83-8546-4B34-B757-DEB6DFF4E4F3}" type="slidenum">
              <a:rPr lang="en-US" smtClean="0"/>
              <a:pPr>
                <a:defRPr/>
              </a:pPr>
              <a:t>‹#›</a:t>
            </a:fld>
            <a:endParaRPr lang="en-US"/>
          </a:p>
        </p:txBody>
      </p:sp>
    </p:spTree>
    <p:extLst>
      <p:ext uri="{BB962C8B-B14F-4D97-AF65-F5344CB8AC3E}">
        <p14:creationId xmlns:p14="http://schemas.microsoft.com/office/powerpoint/2010/main" val="3734488759"/>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teacherspayteachers.com/Store/Lovelearning/Category/Science"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teacherspayteachers.com/Store/Lovelearning/Category/Science"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www.teacherspayteachers.com/Store/Lovelearning/Category/Science"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hyperlink" Target="http://www.teacherspayteachers.com/Store/Lovelearning/Category/Science"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teacherspayteachers.com/Store/Lovelearning/Category/Scienc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brainpop.com/science/earthsystem/glaciers/" TargetMode="External"/><Relationship Id="rId1" Type="http://schemas.openxmlformats.org/officeDocument/2006/relationships/slideLayout" Target="../slideLayouts/slideLayout2.xml"/><Relationship Id="rId5" Type="http://schemas.openxmlformats.org/officeDocument/2006/relationships/hyperlink" Target="http://www.teacherspayteachers.com/Store/Lovelearning/Category/Science" TargetMode="Externa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hyperlink" Target="http://www.teacherspayteachers.com/Store/Lovelearning/Category/Science" TargetMode="External"/><Relationship Id="rId2" Type="http://schemas.openxmlformats.org/officeDocument/2006/relationships/hyperlink" Target="http://safeshare.tv/w/PXphZCclfk"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teacherspayteachers.com/Store/Lovelearning" TargetMode="External"/><Relationship Id="rId2" Type="http://schemas.openxmlformats.org/officeDocument/2006/relationships/hyperlink" Target="mailto:lovelearningTPT@yahoo.com"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teacherspayteachers.com/Store/Ashley-Hughes-38" TargetMode="External"/><Relationship Id="rId1" Type="http://schemas.openxmlformats.org/officeDocument/2006/relationships/slideLayout" Target="../slideLayouts/slideLayout2.xml"/><Relationship Id="rId4" Type="http://schemas.openxmlformats.org/officeDocument/2006/relationships/hyperlink" Target="http://www.pixabay.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teacherspayteachers.com/Store/Lovelearning/Category/Science" TargetMode="External"/><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teacherspayteachers.com/Store/Lovelearning/Category/Science"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eacherspayteachers.com/Store/Lovelearning/Category/Science" TargetMode="External"/><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teacherspayteachers.com/Store/Lovelearning/Category/Science" TargetMode="External"/><Relationship Id="rId2" Type="http://schemas.openxmlformats.org/officeDocument/2006/relationships/hyperlink" Target="http://www.onegeology.org/extra/kids/earthprocesses/deltas.html"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hyperlink" Target="http://www.teacherspayteachers.com/Store/Lovelearning/Category/Science"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teacherspayteachers.com/Store/Lovelearning/Category/Science"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2240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defRPr/>
            </a:pPr>
            <a:r>
              <a:rPr lang="en-US" dirty="0" smtClean="0"/>
              <a:t>Deposition</a:t>
            </a:r>
            <a:endParaRPr lang="en-US" dirty="0"/>
          </a:p>
        </p:txBody>
      </p:sp>
      <p:sp>
        <p:nvSpPr>
          <p:cNvPr id="22530" name="Content Placeholder 1"/>
          <p:cNvSpPr>
            <a:spLocks noGrp="1"/>
          </p:cNvSpPr>
          <p:nvPr>
            <p:ph idx="1"/>
          </p:nvPr>
        </p:nvSpPr>
        <p:spPr>
          <a:xfrm>
            <a:off x="228600" y="1828800"/>
            <a:ext cx="8839200" cy="5029200"/>
          </a:xfrm>
        </p:spPr>
        <p:txBody>
          <a:bodyPr>
            <a:noAutofit/>
          </a:bodyPr>
          <a:lstStyle/>
          <a:p>
            <a:r>
              <a:rPr lang="en-US" dirty="0" smtClean="0"/>
              <a:t>When rainfall is very heavy, a river overflows</a:t>
            </a:r>
          </a:p>
          <a:p>
            <a:pPr lvl="1"/>
            <a:r>
              <a:rPr lang="en-US" dirty="0" smtClean="0"/>
              <a:t>Water spreads over the land and deposits sediment</a:t>
            </a:r>
          </a:p>
          <a:p>
            <a:pPr lvl="1"/>
            <a:r>
              <a:rPr lang="en-US" dirty="0" smtClean="0"/>
              <a:t>This sediment forms a wide, flat area called a </a:t>
            </a:r>
            <a:r>
              <a:rPr lang="en-US" dirty="0" smtClean="0">
                <a:solidFill>
                  <a:srgbClr val="C00000"/>
                </a:solidFill>
              </a:rPr>
              <a:t>floodplain</a:t>
            </a:r>
            <a:r>
              <a:rPr lang="en-US" b="1" dirty="0" smtClean="0"/>
              <a:t> </a:t>
            </a:r>
          </a:p>
        </p:txBody>
      </p:sp>
      <p:pic>
        <p:nvPicPr>
          <p:cNvPr id="22533" name="Picture 5" descr="http://pinalcountyaz.gov/Departments/PublicWorks/FloodControlDistrict/Floodplain/PublishingImages/100YrFl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379649"/>
            <a:ext cx="5182743" cy="3478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5"/>
          <p:cNvSpPr txBox="1">
            <a:spLocks noChangeArrowheads="1"/>
          </p:cNvSpPr>
          <p:nvPr/>
        </p:nvSpPr>
        <p:spPr bwMode="auto">
          <a:xfrm>
            <a:off x="7567863" y="6570663"/>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3"/>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3"/>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igh Water, Danube, Ulm, Road, River Floodpl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441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eaLnBrk="1" fontAlgn="auto" hangingPunct="1">
              <a:spcAft>
                <a:spcPts val="0"/>
              </a:spcAft>
              <a:defRPr/>
            </a:pPr>
            <a:r>
              <a:rPr lang="en-US" dirty="0" smtClean="0"/>
              <a:t>Water</a:t>
            </a:r>
            <a:endParaRPr lang="en-US" dirty="0"/>
          </a:p>
        </p:txBody>
      </p:sp>
      <p:sp>
        <p:nvSpPr>
          <p:cNvPr id="24578" name="Content Placeholder 1"/>
          <p:cNvSpPr>
            <a:spLocks noGrp="1"/>
          </p:cNvSpPr>
          <p:nvPr>
            <p:ph idx="1"/>
          </p:nvPr>
        </p:nvSpPr>
        <p:spPr>
          <a:xfrm>
            <a:off x="304800" y="1825625"/>
            <a:ext cx="8610600" cy="4351338"/>
          </a:xfrm>
        </p:spPr>
        <p:txBody>
          <a:bodyPr/>
          <a:lstStyle/>
          <a:p>
            <a:pPr eaLnBrk="1" hangingPunct="1"/>
            <a:r>
              <a:rPr lang="en-US" dirty="0" smtClean="0"/>
              <a:t>Water is the main agent of deposition. </a:t>
            </a:r>
          </a:p>
          <a:p>
            <a:pPr eaLnBrk="1" hangingPunct="1"/>
            <a:r>
              <a:rPr lang="en-US" dirty="0" smtClean="0"/>
              <a:t>Rain washes sediment off the land into the rivers and then carries it along.  </a:t>
            </a:r>
          </a:p>
        </p:txBody>
      </p:sp>
      <p:pic>
        <p:nvPicPr>
          <p:cNvPr id="24580" name="Picture 5" descr="http://www.enviro-explorers.com/rocksandroads_122302/unit1/images/14ri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27428"/>
            <a:ext cx="6826250" cy="30033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7567863" y="6570663"/>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3"/>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3"/>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eaLnBrk="1" fontAlgn="auto" hangingPunct="1">
              <a:spcAft>
                <a:spcPts val="0"/>
              </a:spcAft>
              <a:defRPr/>
            </a:pPr>
            <a:r>
              <a:rPr lang="en-US" dirty="0" smtClean="0"/>
              <a:t>Beaches</a:t>
            </a:r>
            <a:endParaRPr lang="en-US" dirty="0"/>
          </a:p>
        </p:txBody>
      </p:sp>
      <p:sp>
        <p:nvSpPr>
          <p:cNvPr id="25602" name="Content Placeholder 1"/>
          <p:cNvSpPr>
            <a:spLocks noGrp="1"/>
          </p:cNvSpPr>
          <p:nvPr>
            <p:ph idx="1"/>
          </p:nvPr>
        </p:nvSpPr>
        <p:spPr/>
        <p:txBody>
          <a:bodyPr/>
          <a:lstStyle/>
          <a:p>
            <a:pPr eaLnBrk="1" hangingPunct="1"/>
            <a:r>
              <a:rPr lang="en-US" u="sng" dirty="0" smtClean="0">
                <a:solidFill>
                  <a:srgbClr val="C00000"/>
                </a:solidFill>
              </a:rPr>
              <a:t>Beaches</a:t>
            </a:r>
            <a:r>
              <a:rPr lang="en-US" dirty="0" smtClean="0">
                <a:solidFill>
                  <a:srgbClr val="C00000"/>
                </a:solidFill>
              </a:rPr>
              <a:t>: </a:t>
            </a:r>
            <a:r>
              <a:rPr lang="en-US" dirty="0" smtClean="0"/>
              <a:t>ocean currents and waves help to form these.  Rivers carry sediment to the ocean and there the </a:t>
            </a:r>
            <a:r>
              <a:rPr lang="en-US" dirty="0" smtClean="0"/>
              <a:t>long shore </a:t>
            </a:r>
            <a:r>
              <a:rPr lang="en-US" dirty="0" smtClean="0"/>
              <a:t>currents sweep it along. The waves then wash sediment onto the shore to form beaches.</a:t>
            </a:r>
          </a:p>
          <a:p>
            <a:pPr eaLnBrk="1" hangingPunct="1">
              <a:buFont typeface="Wingdings 2" pitchFamily="18" charset="2"/>
              <a:buNone/>
            </a:pPr>
            <a:endParaRPr lang="en-US" u="sng" dirty="0" smtClean="0"/>
          </a:p>
        </p:txBody>
      </p:sp>
      <p:pic>
        <p:nvPicPr>
          <p:cNvPr id="25604" name="Picture 4" descr="beach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495800"/>
            <a:ext cx="2895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longshore curre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5213" y="3706127"/>
            <a:ext cx="215265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7567863" y="6570663"/>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4"/>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4"/>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4"/>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4"/>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azebo In Itacaré, Bahia, Brazil, Beach, Tour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51" y="685800"/>
            <a:ext cx="9101549"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506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eaLnBrk="1" fontAlgn="auto" hangingPunct="1">
              <a:spcAft>
                <a:spcPts val="0"/>
              </a:spcAft>
              <a:defRPr/>
            </a:pPr>
            <a:r>
              <a:rPr lang="en-US" dirty="0" smtClean="0"/>
              <a:t>Wind</a:t>
            </a:r>
            <a:endParaRPr lang="en-US" dirty="0"/>
          </a:p>
        </p:txBody>
      </p:sp>
      <p:sp>
        <p:nvSpPr>
          <p:cNvPr id="26626" name="Content Placeholder 1"/>
          <p:cNvSpPr>
            <a:spLocks noGrp="1"/>
          </p:cNvSpPr>
          <p:nvPr>
            <p:ph idx="1"/>
          </p:nvPr>
        </p:nvSpPr>
        <p:spPr/>
        <p:txBody>
          <a:bodyPr/>
          <a:lstStyle/>
          <a:p>
            <a:pPr eaLnBrk="1" hangingPunct="1"/>
            <a:r>
              <a:rPr lang="en-US" dirty="0" smtClean="0"/>
              <a:t>Wind is another agent of deposition.</a:t>
            </a:r>
          </a:p>
          <a:p>
            <a:pPr lvl="1" eaLnBrk="1" hangingPunct="1"/>
            <a:r>
              <a:rPr lang="en-US" dirty="0" smtClean="0"/>
              <a:t>Wind carriers sediment in desert areas. The soil is dry and the particles don’t stick together. There are few plants to hold the soil in place.</a:t>
            </a:r>
          </a:p>
          <a:p>
            <a:pPr lvl="2" eaLnBrk="1" hangingPunct="1"/>
            <a:r>
              <a:rPr lang="en-US" sz="2400" u="sng" dirty="0" smtClean="0">
                <a:solidFill>
                  <a:srgbClr val="C00000"/>
                </a:solidFill>
              </a:rPr>
              <a:t>Sand Dunes</a:t>
            </a:r>
            <a:r>
              <a:rPr lang="en-US" sz="2400" dirty="0" smtClean="0">
                <a:solidFill>
                  <a:srgbClr val="C00000"/>
                </a:solidFill>
              </a:rPr>
              <a:t>: </a:t>
            </a:r>
            <a:r>
              <a:rPr lang="en-US" sz="2400" dirty="0" smtClean="0"/>
              <a:t>a mound of sand piled up by the wind.</a:t>
            </a:r>
            <a:endParaRPr lang="en-US" sz="2400" u="sng" dirty="0" smtClean="0"/>
          </a:p>
          <a:p>
            <a:pPr lvl="2" eaLnBrk="1" hangingPunct="1">
              <a:buFont typeface="Wingdings 2" pitchFamily="18" charset="2"/>
              <a:buNone/>
            </a:pPr>
            <a:endParaRPr lang="en-US" u="sng" dirty="0" smtClean="0"/>
          </a:p>
        </p:txBody>
      </p:sp>
      <p:pic>
        <p:nvPicPr>
          <p:cNvPr id="4" name="Picture 3" descr="sand dune.gif"/>
          <p:cNvPicPr>
            <a:picLocks noChangeAspect="1"/>
          </p:cNvPicPr>
          <p:nvPr/>
        </p:nvPicPr>
        <p:blipFill>
          <a:blip r:embed="rId2" cstate="print"/>
          <a:stretch>
            <a:fillRect/>
          </a:stretch>
        </p:blipFill>
        <p:spPr>
          <a:xfrm>
            <a:off x="685800" y="4495799"/>
            <a:ext cx="3276600" cy="22139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Sand_dunes__medium.jpg"/>
          <p:cNvPicPr>
            <a:picLocks noChangeAspect="1"/>
          </p:cNvPicPr>
          <p:nvPr/>
        </p:nvPicPr>
        <p:blipFill>
          <a:blip r:embed="rId3" cstate="print"/>
          <a:stretch>
            <a:fillRect/>
          </a:stretch>
        </p:blipFill>
        <p:spPr>
          <a:xfrm>
            <a:off x="4789311" y="4419600"/>
            <a:ext cx="3973689" cy="2438400"/>
          </a:xfrm>
          <a:prstGeom prst="rect">
            <a:avLst/>
          </a:prstGeom>
          <a:ln>
            <a:noFill/>
          </a:ln>
          <a:effectLst>
            <a:softEdge rad="112500"/>
          </a:effectLst>
        </p:spPr>
      </p:pic>
      <p:sp>
        <p:nvSpPr>
          <p:cNvPr id="6" name="TextBox 5"/>
          <p:cNvSpPr txBox="1">
            <a:spLocks noChangeArrowheads="1"/>
          </p:cNvSpPr>
          <p:nvPr/>
        </p:nvSpPr>
        <p:spPr bwMode="auto">
          <a:xfrm rot="16200000">
            <a:off x="8190605" y="5914231"/>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4"/>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4"/>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4"/>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4"/>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and Dune, Peru, Sand, Brown, Landscape, Nature, Ar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5189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924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unes, Sand, Desert, Death Valley, Usa, Califor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886"/>
            <a:ext cx="9187848" cy="6890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584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17"/>
            <a:ext cx="9144000" cy="6858000"/>
          </a:xfrm>
          <a:prstGeom prst="rect">
            <a:avLst/>
          </a:prstGeom>
        </p:spPr>
      </p:pic>
    </p:spTree>
    <p:extLst>
      <p:ext uri="{BB962C8B-B14F-4D97-AF65-F5344CB8AC3E}">
        <p14:creationId xmlns:p14="http://schemas.microsoft.com/office/powerpoint/2010/main" val="2187604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lacier Gray, Chile, Torres Del Paine, National P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282"/>
            <a:ext cx="9185709" cy="6889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140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eaLnBrk="1" fontAlgn="auto" hangingPunct="1">
              <a:spcAft>
                <a:spcPts val="0"/>
              </a:spcAft>
              <a:defRPr/>
            </a:pPr>
            <a:r>
              <a:rPr lang="en-US" dirty="0" smtClean="0"/>
              <a:t>Constructive Processes</a:t>
            </a:r>
            <a:endParaRPr lang="en-US" dirty="0"/>
          </a:p>
        </p:txBody>
      </p:sp>
      <p:sp>
        <p:nvSpPr>
          <p:cNvPr id="14338" name="Content Placeholder 1"/>
          <p:cNvSpPr>
            <a:spLocks noGrp="1"/>
          </p:cNvSpPr>
          <p:nvPr>
            <p:ph idx="1"/>
          </p:nvPr>
        </p:nvSpPr>
        <p:spPr/>
        <p:txBody>
          <a:bodyPr/>
          <a:lstStyle/>
          <a:p>
            <a:pPr eaLnBrk="1" hangingPunct="1"/>
            <a:endParaRPr lang="en-US" dirty="0" smtClean="0"/>
          </a:p>
          <a:p>
            <a:pPr eaLnBrk="1" hangingPunct="1"/>
            <a:r>
              <a:rPr lang="en-US" dirty="0" smtClean="0"/>
              <a:t>Many of Earth’s surface features form due to  constructive processes. </a:t>
            </a:r>
          </a:p>
          <a:p>
            <a:pPr marL="0" indent="0" eaLnBrk="1" hangingPunct="1">
              <a:buNone/>
            </a:pPr>
            <a:endParaRPr lang="en-US" dirty="0" smtClean="0"/>
          </a:p>
          <a:p>
            <a:pPr eaLnBrk="1" hangingPunct="1"/>
            <a:r>
              <a:rPr lang="en-US" dirty="0" smtClean="0"/>
              <a:t>Constructive has the word _____________ in it, which means that these processes </a:t>
            </a:r>
            <a:r>
              <a:rPr lang="en-US" i="1" dirty="0" smtClean="0">
                <a:solidFill>
                  <a:schemeClr val="accent6">
                    <a:lumMod val="75000"/>
                  </a:schemeClr>
                </a:solidFill>
              </a:rPr>
              <a:t>build</a:t>
            </a:r>
            <a:r>
              <a:rPr lang="en-US" dirty="0" smtClean="0"/>
              <a:t> up the Earth. </a:t>
            </a:r>
          </a:p>
          <a:p>
            <a:pPr lvl="1" eaLnBrk="1" hangingPunct="1">
              <a:buFont typeface="Wingdings 2" pitchFamily="18" charset="2"/>
              <a:buNone/>
            </a:pPr>
            <a:endParaRPr lang="en-US" dirty="0" smtClean="0"/>
          </a:p>
        </p:txBody>
      </p:sp>
      <p:sp>
        <p:nvSpPr>
          <p:cNvPr id="4" name="TextBox 5"/>
          <p:cNvSpPr txBox="1">
            <a:spLocks noChangeArrowheads="1"/>
          </p:cNvSpPr>
          <p:nvPr/>
        </p:nvSpPr>
        <p:spPr bwMode="auto">
          <a:xfrm>
            <a:off x="7567863" y="6570663"/>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2"/>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2"/>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2"/>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2"/>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eaLnBrk="1" fontAlgn="auto" hangingPunct="1">
              <a:spcAft>
                <a:spcPts val="0"/>
              </a:spcAft>
              <a:defRPr/>
            </a:pPr>
            <a:r>
              <a:rPr lang="en-US" dirty="0" smtClean="0"/>
              <a:t>Moraines</a:t>
            </a:r>
            <a:endParaRPr lang="en-US" dirty="0"/>
          </a:p>
        </p:txBody>
      </p:sp>
      <p:sp>
        <p:nvSpPr>
          <p:cNvPr id="28674" name="Content Placeholder 1"/>
          <p:cNvSpPr>
            <a:spLocks noGrp="1"/>
          </p:cNvSpPr>
          <p:nvPr>
            <p:ph idx="1"/>
          </p:nvPr>
        </p:nvSpPr>
        <p:spPr/>
        <p:txBody>
          <a:bodyPr/>
          <a:lstStyle/>
          <a:p>
            <a:pPr eaLnBrk="1" hangingPunct="1"/>
            <a:r>
              <a:rPr lang="en-US" u="sng" dirty="0" smtClean="0"/>
              <a:t>Moraines</a:t>
            </a:r>
            <a:r>
              <a:rPr lang="en-US" dirty="0" smtClean="0"/>
              <a:t>: a ridge of sediment and rock left behind by a glacier.</a:t>
            </a:r>
          </a:p>
          <a:p>
            <a:pPr eaLnBrk="1" hangingPunct="1"/>
            <a:r>
              <a:rPr lang="en-US" dirty="0">
                <a:hlinkClick r:id="rId2"/>
              </a:rPr>
              <a:t>http://www.brainpop.com/science/earthsystem/glaciers/</a:t>
            </a:r>
            <a:endParaRPr lang="en-US" dirty="0"/>
          </a:p>
          <a:p>
            <a:pPr eaLnBrk="1" hangingPunct="1"/>
            <a:endParaRPr lang="en-US" dirty="0" smtClean="0"/>
          </a:p>
          <a:p>
            <a:pPr eaLnBrk="1" hangingPunct="1">
              <a:buFont typeface="Wingdings 2" pitchFamily="18" charset="2"/>
              <a:buNone/>
            </a:pPr>
            <a:endParaRPr lang="en-US" u="sng" dirty="0" smtClean="0"/>
          </a:p>
        </p:txBody>
      </p:sp>
      <p:pic>
        <p:nvPicPr>
          <p:cNvPr id="4" name="Picture 3" descr="moraine 1.jpg"/>
          <p:cNvPicPr>
            <a:picLocks noChangeAspect="1"/>
          </p:cNvPicPr>
          <p:nvPr/>
        </p:nvPicPr>
        <p:blipFill>
          <a:blip r:embed="rId3" cstate="print"/>
          <a:stretch>
            <a:fillRect/>
          </a:stretch>
        </p:blipFill>
        <p:spPr>
          <a:xfrm>
            <a:off x="362755" y="3878614"/>
            <a:ext cx="3580595" cy="2903185"/>
          </a:xfrm>
          <a:prstGeom prst="rect">
            <a:avLst/>
          </a:prstGeom>
          <a:ln>
            <a:noFill/>
          </a:ln>
          <a:effectLst>
            <a:softEdge rad="112500"/>
          </a:effectLst>
        </p:spPr>
      </p:pic>
      <p:pic>
        <p:nvPicPr>
          <p:cNvPr id="28677" name="Picture 7" descr="http://img2.travelblog.org/Photos/1317/17255/f/78447-Glacier-morain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878614"/>
            <a:ext cx="3870915" cy="2903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rot="16200000">
            <a:off x="8191499" y="5914231"/>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5"/>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5"/>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5"/>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5"/>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924800" cy="1470025"/>
          </a:xfrm>
        </p:spPr>
        <p:txBody>
          <a:bodyPr>
            <a:normAutofit/>
          </a:bodyPr>
          <a:lstStyle/>
          <a:p>
            <a:r>
              <a:rPr lang="en-US" sz="6000" dirty="0" smtClean="0">
                <a:solidFill>
                  <a:srgbClr val="C00000"/>
                </a:solidFill>
              </a:rPr>
              <a:t>Formation of a Glacier</a:t>
            </a:r>
            <a:endParaRPr lang="en-US" sz="6000" dirty="0">
              <a:solidFill>
                <a:srgbClr val="C00000"/>
              </a:solidFill>
            </a:endParaRPr>
          </a:p>
        </p:txBody>
      </p:sp>
      <p:sp>
        <p:nvSpPr>
          <p:cNvPr id="3" name="Subtitle 2"/>
          <p:cNvSpPr>
            <a:spLocks noGrp="1"/>
          </p:cNvSpPr>
          <p:nvPr>
            <p:ph type="subTitle" idx="1"/>
          </p:nvPr>
        </p:nvSpPr>
        <p:spPr/>
        <p:txBody>
          <a:bodyPr/>
          <a:lstStyle/>
          <a:p>
            <a:r>
              <a:rPr lang="en-US" sz="3600" dirty="0">
                <a:hlinkClick r:id="rId2"/>
              </a:rPr>
              <a:t>http://</a:t>
            </a:r>
            <a:r>
              <a:rPr lang="en-US" sz="3600" dirty="0" smtClean="0">
                <a:hlinkClick r:id="rId2"/>
              </a:rPr>
              <a:t>safeshare.tv/w/PXphZCclfk</a:t>
            </a:r>
            <a:endParaRPr lang="en-US" sz="3600" dirty="0" smtClean="0"/>
          </a:p>
          <a:p>
            <a:endParaRPr lang="en-US" dirty="0"/>
          </a:p>
        </p:txBody>
      </p:sp>
      <p:sp>
        <p:nvSpPr>
          <p:cNvPr id="4" name="TextBox 5"/>
          <p:cNvSpPr txBox="1">
            <a:spLocks noChangeArrowheads="1"/>
          </p:cNvSpPr>
          <p:nvPr/>
        </p:nvSpPr>
        <p:spPr bwMode="auto">
          <a:xfrm>
            <a:off x="7567863" y="6570663"/>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3"/>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3"/>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5441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Terms of Use</a:t>
            </a:r>
            <a:endParaRPr lang="en-US" sz="5400" dirty="0"/>
          </a:p>
        </p:txBody>
      </p:sp>
      <p:sp>
        <p:nvSpPr>
          <p:cNvPr id="3" name="Content Placeholder 2"/>
          <p:cNvSpPr>
            <a:spLocks noGrp="1"/>
          </p:cNvSpPr>
          <p:nvPr>
            <p:ph idx="1"/>
          </p:nvPr>
        </p:nvSpPr>
        <p:spPr/>
        <p:txBody>
          <a:bodyPr>
            <a:normAutofit/>
          </a:bodyPr>
          <a:lstStyle/>
          <a:p>
            <a:pPr lvl="0"/>
            <a:r>
              <a:rPr lang="en-US" sz="2000" dirty="0"/>
              <a:t>Thank you for downloading this product! The purchase of this product entitles you to single classroom use. Please be respectful of my work and do not share with your entire grade level or post this anywhere online (including your personal website). If you wish to share this with colleagues, please purchase multiple user licenses.</a:t>
            </a:r>
          </a:p>
          <a:p>
            <a:pPr marL="0" lvl="0" indent="0">
              <a:buNone/>
            </a:pPr>
            <a:endParaRPr lang="en-US" sz="2000" dirty="0"/>
          </a:p>
          <a:p>
            <a:pPr lvl="0"/>
            <a:r>
              <a:rPr lang="en-US" sz="2000" dirty="0"/>
              <a:t>If you have any questions or need clarification, please contact me at </a:t>
            </a:r>
            <a:r>
              <a:rPr lang="en-US" sz="2000" u="sng" dirty="0">
                <a:hlinkClick r:id="rId2"/>
              </a:rPr>
              <a:t>lovelearningTPT@yahoo.com</a:t>
            </a:r>
            <a:endParaRPr lang="en-US" sz="2000" dirty="0"/>
          </a:p>
          <a:p>
            <a:pPr marL="0" indent="0">
              <a:buNone/>
            </a:pPr>
            <a:endParaRPr lang="en-US" dirty="0"/>
          </a:p>
        </p:txBody>
      </p:sp>
      <p:pic>
        <p:nvPicPr>
          <p:cNvPr id="4" name="Picture 5" descr="Black and White Scribble Bord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1300" y="4289424"/>
            <a:ext cx="35814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p:cNvSpPr txBox="1">
            <a:spLocks noChangeArrowheads="1"/>
          </p:cNvSpPr>
          <p:nvPr/>
        </p:nvSpPr>
        <p:spPr bwMode="auto">
          <a:xfrm>
            <a:off x="3429000" y="4724400"/>
            <a:ext cx="2286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dirty="0">
                <a:solidFill>
                  <a:srgbClr val="00B050"/>
                </a:solidFill>
                <a:latin typeface="Comic Sans MS" panose="030F0702030302020204" pitchFamily="66" charset="0"/>
                <a:hlinkClick r:id="rId3"/>
              </a:rPr>
              <a:t>Other science, social studies, common core math, and writing resources</a:t>
            </a:r>
            <a:endParaRPr lang="en-US" altLang="en-US" sz="1800"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4513317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Graphics From: </a:t>
            </a:r>
            <a:endParaRPr lang="en-US" dirty="0"/>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014" y="2286000"/>
            <a:ext cx="3688136" cy="3279383"/>
          </a:xfrm>
          <a:prstGeom prst="rect">
            <a:avLst/>
          </a:prstGeom>
        </p:spPr>
      </p:pic>
      <p:sp>
        <p:nvSpPr>
          <p:cNvPr id="4" name="TextBox 3"/>
          <p:cNvSpPr txBox="1"/>
          <p:nvPr/>
        </p:nvSpPr>
        <p:spPr>
          <a:xfrm>
            <a:off x="4876800" y="3692626"/>
            <a:ext cx="3810000" cy="923330"/>
          </a:xfrm>
          <a:prstGeom prst="rect">
            <a:avLst/>
          </a:prstGeom>
          <a:noFill/>
        </p:spPr>
        <p:txBody>
          <a:bodyPr wrap="square" rtlCol="0">
            <a:spAutoFit/>
          </a:bodyPr>
          <a:lstStyle/>
          <a:p>
            <a:r>
              <a:rPr lang="en-US" sz="3600" dirty="0" smtClean="0">
                <a:latin typeface="+mn-lt"/>
                <a:hlinkClick r:id="rId4"/>
              </a:rPr>
              <a:t>www.pixabay.com</a:t>
            </a:r>
            <a:endParaRPr lang="en-US" sz="3600" dirty="0" smtClean="0">
              <a:latin typeface="+mn-lt"/>
            </a:endParaRPr>
          </a:p>
          <a:p>
            <a:endParaRPr lang="en-US" dirty="0"/>
          </a:p>
        </p:txBody>
      </p:sp>
    </p:spTree>
    <p:extLst>
      <p:ext uri="{BB962C8B-B14F-4D97-AF65-F5344CB8AC3E}">
        <p14:creationId xmlns:p14="http://schemas.microsoft.com/office/powerpoint/2010/main" val="3089855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66750" y="167480"/>
            <a:ext cx="7886700" cy="1325563"/>
          </a:xfrm>
        </p:spPr>
        <p:txBody>
          <a:bodyPr/>
          <a:lstStyle/>
          <a:p>
            <a:pPr algn="ctr">
              <a:defRPr/>
            </a:pPr>
            <a:r>
              <a:rPr lang="en-US" dirty="0" smtClean="0"/>
              <a:t>Deposition</a:t>
            </a:r>
            <a:endParaRPr lang="en-US" dirty="0"/>
          </a:p>
        </p:txBody>
      </p:sp>
      <p:sp>
        <p:nvSpPr>
          <p:cNvPr id="15362" name="Content Placeholder 1"/>
          <p:cNvSpPr>
            <a:spLocks noGrp="1"/>
          </p:cNvSpPr>
          <p:nvPr>
            <p:ph idx="1"/>
          </p:nvPr>
        </p:nvSpPr>
        <p:spPr>
          <a:xfrm>
            <a:off x="304800" y="1825625"/>
            <a:ext cx="8610600" cy="4351338"/>
          </a:xfrm>
        </p:spPr>
        <p:txBody>
          <a:bodyPr/>
          <a:lstStyle/>
          <a:p>
            <a:r>
              <a:rPr lang="en-US" dirty="0" smtClean="0"/>
              <a:t>Weathering breaks down rock</a:t>
            </a:r>
          </a:p>
          <a:p>
            <a:r>
              <a:rPr lang="en-US" dirty="0" smtClean="0"/>
              <a:t>Erosion moves the rock from place to place </a:t>
            </a:r>
          </a:p>
          <a:p>
            <a:pPr lvl="1"/>
            <a:r>
              <a:rPr lang="en-US" dirty="0" smtClean="0"/>
              <a:t>When wind and water slows down, it drops off some of that rock </a:t>
            </a:r>
          </a:p>
        </p:txBody>
      </p:sp>
      <p:pic>
        <p:nvPicPr>
          <p:cNvPr id="15367" name="Picture 7" descr="http://withfriendship.com/images/e/21383/nitrogen-deposition-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800374"/>
            <a:ext cx="4572000" cy="3048001"/>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cxnSp>
        <p:nvCxnSpPr>
          <p:cNvPr id="4" name="Elbow Connector 3"/>
          <p:cNvCxnSpPr/>
          <p:nvPr/>
        </p:nvCxnSpPr>
        <p:spPr>
          <a:xfrm>
            <a:off x="2667000" y="3505200"/>
            <a:ext cx="2362200" cy="1676400"/>
          </a:xfrm>
          <a:prstGeom prst="bentConnector3">
            <a:avLst/>
          </a:prstGeom>
          <a:ln w="57150">
            <a:solidFill>
              <a:srgbClr val="0070C0"/>
            </a:solidFill>
            <a:tailEnd type="triangle"/>
          </a:ln>
        </p:spPr>
        <p:style>
          <a:lnRef idx="3">
            <a:schemeClr val="dk1"/>
          </a:lnRef>
          <a:fillRef idx="0">
            <a:schemeClr val="dk1"/>
          </a:fillRef>
          <a:effectRef idx="2">
            <a:schemeClr val="dk1"/>
          </a:effectRef>
          <a:fontRef idx="minor">
            <a:schemeClr val="tx1"/>
          </a:fontRef>
        </p:style>
      </p:cxnSp>
      <p:sp>
        <p:nvSpPr>
          <p:cNvPr id="8" name="TextBox 5"/>
          <p:cNvSpPr txBox="1">
            <a:spLocks noChangeArrowheads="1"/>
          </p:cNvSpPr>
          <p:nvPr/>
        </p:nvSpPr>
        <p:spPr bwMode="auto">
          <a:xfrm>
            <a:off x="9625" y="6570663"/>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3"/>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3"/>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37615" y="152400"/>
            <a:ext cx="7886700" cy="1325563"/>
          </a:xfrm>
        </p:spPr>
        <p:txBody>
          <a:bodyPr/>
          <a:lstStyle/>
          <a:p>
            <a:pPr algn="ctr" eaLnBrk="1" fontAlgn="auto" hangingPunct="1">
              <a:spcAft>
                <a:spcPts val="0"/>
              </a:spcAft>
              <a:defRPr/>
            </a:pPr>
            <a:r>
              <a:rPr lang="en-US" dirty="0" smtClean="0"/>
              <a:t>Deposition</a:t>
            </a:r>
            <a:endParaRPr lang="en-US" dirty="0"/>
          </a:p>
        </p:txBody>
      </p:sp>
      <p:sp>
        <p:nvSpPr>
          <p:cNvPr id="16386" name="Content Placeholder 1"/>
          <p:cNvSpPr>
            <a:spLocks noGrp="1"/>
          </p:cNvSpPr>
          <p:nvPr>
            <p:ph idx="1"/>
          </p:nvPr>
        </p:nvSpPr>
        <p:spPr>
          <a:xfrm>
            <a:off x="304800" y="1828800"/>
            <a:ext cx="8382000" cy="4882962"/>
          </a:xfrm>
        </p:spPr>
        <p:txBody>
          <a:bodyPr>
            <a:normAutofit/>
          </a:bodyPr>
          <a:lstStyle/>
          <a:p>
            <a:pPr eaLnBrk="1" hangingPunct="1">
              <a:defRPr/>
            </a:pPr>
            <a:r>
              <a:rPr lang="en-US" u="sng" dirty="0" smtClean="0">
                <a:solidFill>
                  <a:srgbClr val="C00000"/>
                </a:solidFill>
              </a:rPr>
              <a:t>Deposition</a:t>
            </a:r>
            <a:r>
              <a:rPr lang="en-US" dirty="0" smtClean="0">
                <a:solidFill>
                  <a:srgbClr val="C00000"/>
                </a:solidFill>
              </a:rPr>
              <a:t>: </a:t>
            </a:r>
            <a:r>
              <a:rPr lang="en-US" dirty="0" smtClean="0"/>
              <a:t>the dropping of sediment or particles by water, wind, or ice.</a:t>
            </a:r>
          </a:p>
          <a:p>
            <a:pPr lvl="1" eaLnBrk="1" hangingPunct="1">
              <a:defRPr/>
            </a:pPr>
            <a:r>
              <a:rPr lang="en-US" dirty="0"/>
              <a:t>The deposited material is called </a:t>
            </a:r>
            <a:r>
              <a:rPr lang="en-US" dirty="0">
                <a:solidFill>
                  <a:srgbClr val="C00000"/>
                </a:solidFill>
              </a:rPr>
              <a:t>sediment </a:t>
            </a:r>
            <a:r>
              <a:rPr lang="en-US" dirty="0" smtClean="0"/>
              <a:t>(a mix of rocks and sand)</a:t>
            </a:r>
            <a:endParaRPr lang="en-US" dirty="0"/>
          </a:p>
          <a:p>
            <a:pPr marL="457200" lvl="1" indent="0" eaLnBrk="1" hangingPunct="1">
              <a:buFont typeface="Wingdings 2" pitchFamily="18" charset="2"/>
              <a:buNone/>
              <a:defRPr/>
            </a:pPr>
            <a:endParaRPr lang="en-US" dirty="0" smtClean="0"/>
          </a:p>
          <a:p>
            <a:pPr lvl="1" eaLnBrk="1" hangingPunct="1">
              <a:defRPr/>
            </a:pPr>
            <a:endParaRPr lang="en-US" dirty="0" smtClean="0"/>
          </a:p>
          <a:p>
            <a:pPr lvl="1" eaLnBrk="1" hangingPunct="1">
              <a:buFont typeface="Wingdings 2" pitchFamily="18" charset="2"/>
              <a:buNone/>
              <a:defRPr/>
            </a:pPr>
            <a:endParaRPr lang="en-US" dirty="0" smtClean="0"/>
          </a:p>
        </p:txBody>
      </p:sp>
      <p:pic>
        <p:nvPicPr>
          <p:cNvPr id="2050" name="Picture 2" descr="http://assets.knowledge.allianz.com/img/sediment_proxy_st_507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472" y="3810000"/>
            <a:ext cx="6970986" cy="2438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5"/>
          <p:cNvSpPr txBox="1">
            <a:spLocks noChangeArrowheads="1"/>
          </p:cNvSpPr>
          <p:nvPr/>
        </p:nvSpPr>
        <p:spPr bwMode="auto">
          <a:xfrm>
            <a:off x="7567863" y="6570663"/>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3"/>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3"/>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defRPr/>
            </a:pPr>
            <a:r>
              <a:rPr lang="en-US" dirty="0" smtClean="0"/>
              <a:t>Deposition</a:t>
            </a:r>
            <a:endParaRPr lang="en-US" dirty="0"/>
          </a:p>
        </p:txBody>
      </p:sp>
      <p:sp>
        <p:nvSpPr>
          <p:cNvPr id="17410" name="Content Placeholder 1"/>
          <p:cNvSpPr>
            <a:spLocks noGrp="1"/>
          </p:cNvSpPr>
          <p:nvPr>
            <p:ph idx="1"/>
          </p:nvPr>
        </p:nvSpPr>
        <p:spPr>
          <a:xfrm>
            <a:off x="304800" y="1825625"/>
            <a:ext cx="8210550" cy="4351338"/>
          </a:xfrm>
        </p:spPr>
        <p:txBody>
          <a:bodyPr/>
          <a:lstStyle/>
          <a:p>
            <a:pPr marL="342900" lvl="1" indent="-342900">
              <a:buClr>
                <a:schemeClr val="tx2"/>
              </a:buClr>
              <a:buSzPct val="70000"/>
            </a:pPr>
            <a:r>
              <a:rPr lang="en-US" sz="3200" dirty="0" smtClean="0"/>
              <a:t>Sediment is picked up in one place, carried somewhere else, and then deposited someplace else.</a:t>
            </a:r>
          </a:p>
          <a:p>
            <a:pPr marL="342900" lvl="1" indent="-342900">
              <a:buClr>
                <a:schemeClr val="tx2"/>
              </a:buClr>
              <a:buSzPct val="70000"/>
            </a:pPr>
            <a:r>
              <a:rPr lang="en-US" sz="3200" dirty="0" smtClean="0"/>
              <a:t>This helps to change the shape of rivers!</a:t>
            </a:r>
          </a:p>
          <a:p>
            <a:endParaRPr lang="en-US" dirty="0" smtClean="0"/>
          </a:p>
        </p:txBody>
      </p:sp>
      <p:pic>
        <p:nvPicPr>
          <p:cNvPr id="17413" name="Picture 5" descr="http://withfriendship.com/images/e/21383/nitrogen-deposition-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978086"/>
            <a:ext cx="4038600" cy="2692401"/>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5" name="TextBox 5"/>
          <p:cNvSpPr txBox="1">
            <a:spLocks noChangeArrowheads="1"/>
          </p:cNvSpPr>
          <p:nvPr/>
        </p:nvSpPr>
        <p:spPr bwMode="auto">
          <a:xfrm>
            <a:off x="7567863" y="6570663"/>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3"/>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3"/>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lorado River, River, Water, Arizona, Usa, Glen Cany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178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defRPr/>
            </a:pPr>
            <a:r>
              <a:rPr lang="en-US" dirty="0" smtClean="0"/>
              <a:t>Deposition</a:t>
            </a:r>
            <a:endParaRPr lang="en-US" dirty="0"/>
          </a:p>
        </p:txBody>
      </p:sp>
      <p:sp>
        <p:nvSpPr>
          <p:cNvPr id="18434" name="Content Placeholder 1"/>
          <p:cNvSpPr>
            <a:spLocks noGrp="1"/>
          </p:cNvSpPr>
          <p:nvPr>
            <p:ph idx="1"/>
          </p:nvPr>
        </p:nvSpPr>
        <p:spPr>
          <a:xfrm>
            <a:off x="152400" y="1600200"/>
            <a:ext cx="4724400" cy="5257800"/>
          </a:xfrm>
        </p:spPr>
        <p:txBody>
          <a:bodyPr>
            <a:normAutofit fontScale="92500"/>
          </a:bodyPr>
          <a:lstStyle/>
          <a:p>
            <a:r>
              <a:rPr lang="en-US" dirty="0" smtClean="0"/>
              <a:t>The moving water in a river slows down near its mouth – the place where the river flows into the ocean or lake.</a:t>
            </a:r>
          </a:p>
          <a:p>
            <a:pPr lvl="1"/>
            <a:r>
              <a:rPr lang="en-US" dirty="0" smtClean="0"/>
              <a:t>As the river slows down, sand and soil settle on the bottom</a:t>
            </a:r>
          </a:p>
          <a:p>
            <a:pPr lvl="1"/>
            <a:r>
              <a:rPr lang="en-US" dirty="0" smtClean="0"/>
              <a:t>This builds up and forms a flat piece of land called a </a:t>
            </a:r>
            <a:r>
              <a:rPr lang="en-US" dirty="0" smtClean="0">
                <a:solidFill>
                  <a:srgbClr val="C00000"/>
                </a:solidFill>
              </a:rPr>
              <a:t>delta</a:t>
            </a:r>
            <a:r>
              <a:rPr lang="en-US" dirty="0" smtClean="0"/>
              <a:t> </a:t>
            </a:r>
          </a:p>
          <a:p>
            <a:pPr lvl="1"/>
            <a:r>
              <a:rPr lang="en-US" dirty="0">
                <a:hlinkClick r:id="rId2"/>
              </a:rPr>
              <a:t>http://</a:t>
            </a:r>
            <a:r>
              <a:rPr lang="en-US" dirty="0" smtClean="0">
                <a:hlinkClick r:id="rId2"/>
              </a:rPr>
              <a:t>www.onegeology.org/extra/kids/earthprocesses/deltas.html</a:t>
            </a:r>
            <a:endParaRPr lang="en-US" dirty="0" smtClean="0"/>
          </a:p>
          <a:p>
            <a:pPr marL="457200" lvl="1" indent="0">
              <a:buNone/>
            </a:pPr>
            <a:endParaRPr lang="en-US" dirty="0" smtClean="0"/>
          </a:p>
          <a:p>
            <a:pPr marL="342900" lvl="1" indent="0">
              <a:buNone/>
            </a:pPr>
            <a:endParaRPr lang="en-US" dirty="0" smtClean="0"/>
          </a:p>
        </p:txBody>
      </p:sp>
      <p:sp>
        <p:nvSpPr>
          <p:cNvPr id="5" name="TextBox 5"/>
          <p:cNvSpPr txBox="1">
            <a:spLocks noChangeArrowheads="1"/>
          </p:cNvSpPr>
          <p:nvPr/>
        </p:nvSpPr>
        <p:spPr bwMode="auto">
          <a:xfrm>
            <a:off x="7567863" y="6570663"/>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3"/>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3"/>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http://upload.wikimedia.org/wikipedia/commons/0/0f/Chiemsee_Tiroler_Achen_Del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2667000"/>
            <a:ext cx="4064000" cy="304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descr="http://www.pacificislandtravel.com/nature_gallery/geomorpohology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8202977" cy="53609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5"/>
          <p:cNvSpPr txBox="1">
            <a:spLocks noChangeArrowheads="1"/>
          </p:cNvSpPr>
          <p:nvPr/>
        </p:nvSpPr>
        <p:spPr bwMode="auto">
          <a:xfrm>
            <a:off x="7567863" y="6570663"/>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3"/>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3"/>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descr="http://www.cnsm.csulb.edu/departments/geology/people/bperry/geology303/_derived/geol303text.html_txt_NileDeltaEgypt.A2000060.0855.NAS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7696200" cy="5969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5"/>
          <p:cNvSpPr txBox="1">
            <a:spLocks noChangeArrowheads="1"/>
          </p:cNvSpPr>
          <p:nvPr/>
        </p:nvSpPr>
        <p:spPr bwMode="auto">
          <a:xfrm>
            <a:off x="7567863" y="6570663"/>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3"/>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3"/>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1909</TotalTime>
  <Words>473</Words>
  <Application>Microsoft Office PowerPoint</Application>
  <PresentationFormat>On-screen Show (4:3)</PresentationFormat>
  <Paragraphs>59</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Calibri Light</vt:lpstr>
      <vt:lpstr>Cambria</vt:lpstr>
      <vt:lpstr>CharlieSkinny</vt:lpstr>
      <vt:lpstr>Comic Sans MS</vt:lpstr>
      <vt:lpstr>Times New Roman</vt:lpstr>
      <vt:lpstr>Wingdings 2</vt:lpstr>
      <vt:lpstr>Office Theme</vt:lpstr>
      <vt:lpstr>PowerPoint Presentation</vt:lpstr>
      <vt:lpstr>Constructive Processes</vt:lpstr>
      <vt:lpstr>Deposition</vt:lpstr>
      <vt:lpstr>Deposition</vt:lpstr>
      <vt:lpstr>Deposition</vt:lpstr>
      <vt:lpstr>PowerPoint Presentation</vt:lpstr>
      <vt:lpstr>Deposition</vt:lpstr>
      <vt:lpstr>PowerPoint Presentation</vt:lpstr>
      <vt:lpstr>PowerPoint Presentation</vt:lpstr>
      <vt:lpstr>Deposition</vt:lpstr>
      <vt:lpstr>PowerPoint Presentation</vt:lpstr>
      <vt:lpstr>Water</vt:lpstr>
      <vt:lpstr>Beaches</vt:lpstr>
      <vt:lpstr>PowerPoint Presentation</vt:lpstr>
      <vt:lpstr>Wind</vt:lpstr>
      <vt:lpstr>PowerPoint Presentation</vt:lpstr>
      <vt:lpstr>PowerPoint Presentation</vt:lpstr>
      <vt:lpstr>PowerPoint Presentation</vt:lpstr>
      <vt:lpstr>PowerPoint Presentation</vt:lpstr>
      <vt:lpstr>Moraines</vt:lpstr>
      <vt:lpstr>Formation of a Glacier</vt:lpstr>
      <vt:lpstr>Terms of Use</vt:lpstr>
      <vt:lpstr>Graphics From: </vt:lpstr>
    </vt:vector>
  </TitlesOfParts>
  <Company>GCPS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Features Caused by Constructive Processes</dc:title>
  <dc:creator>E200101134</dc:creator>
  <cp:lastModifiedBy>Dawn Sudler</cp:lastModifiedBy>
  <cp:revision>141</cp:revision>
  <dcterms:created xsi:type="dcterms:W3CDTF">2009-12-13T03:12:39Z</dcterms:created>
  <dcterms:modified xsi:type="dcterms:W3CDTF">2018-01-09T00:24:55Z</dcterms:modified>
</cp:coreProperties>
</file>