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handoutMasterIdLst>
    <p:handoutMasterId r:id="rId34"/>
  </p:handoutMasterIdLst>
  <p:sldIdLst>
    <p:sldId id="299" r:id="rId2"/>
    <p:sldId id="300" r:id="rId3"/>
    <p:sldId id="278" r:id="rId4"/>
    <p:sldId id="257" r:id="rId5"/>
    <p:sldId id="279" r:id="rId6"/>
    <p:sldId id="286" r:id="rId7"/>
    <p:sldId id="287" r:id="rId8"/>
    <p:sldId id="259" r:id="rId9"/>
    <p:sldId id="301" r:id="rId10"/>
    <p:sldId id="281" r:id="rId11"/>
    <p:sldId id="288" r:id="rId12"/>
    <p:sldId id="289" r:id="rId13"/>
    <p:sldId id="265" r:id="rId14"/>
    <p:sldId id="266" r:id="rId15"/>
    <p:sldId id="290" r:id="rId16"/>
    <p:sldId id="302" r:id="rId17"/>
    <p:sldId id="291" r:id="rId18"/>
    <p:sldId id="292" r:id="rId19"/>
    <p:sldId id="269" r:id="rId20"/>
    <p:sldId id="270" r:id="rId21"/>
    <p:sldId id="293" r:id="rId22"/>
    <p:sldId id="294" r:id="rId23"/>
    <p:sldId id="271" r:id="rId24"/>
    <p:sldId id="272" r:id="rId25"/>
    <p:sldId id="295" r:id="rId26"/>
    <p:sldId id="296" r:id="rId27"/>
    <p:sldId id="303" r:id="rId28"/>
    <p:sldId id="283" r:id="rId29"/>
    <p:sldId id="284" r:id="rId30"/>
    <p:sldId id="297" r:id="rId31"/>
    <p:sldId id="298"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D44104-6F25-4550-9E68-A97A67E712B3}" type="datetimeFigureOut">
              <a:rPr lang="en-US" smtClean="0"/>
              <a:t>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37B6C6-EA39-4B75-BD98-6B34220CCC25}" type="slidenum">
              <a:rPr lang="en-US" smtClean="0"/>
              <a:t>‹#›</a:t>
            </a:fld>
            <a:endParaRPr lang="en-US"/>
          </a:p>
        </p:txBody>
      </p:sp>
    </p:spTree>
    <p:extLst>
      <p:ext uri="{BB962C8B-B14F-4D97-AF65-F5344CB8AC3E}">
        <p14:creationId xmlns:p14="http://schemas.microsoft.com/office/powerpoint/2010/main" val="282526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436CD-BBF2-4CC6-A9F5-1D1B02AD7F14}" type="datetimeFigureOut">
              <a:rPr lang="en-US" smtClean="0"/>
              <a:t>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FC657-9E06-4F8C-8731-A8DF97B1B643}" type="slidenum">
              <a:rPr lang="en-US" smtClean="0"/>
              <a:t>‹#›</a:t>
            </a:fld>
            <a:endParaRPr lang="en-US"/>
          </a:p>
        </p:txBody>
      </p:sp>
    </p:spTree>
    <p:extLst>
      <p:ext uri="{BB962C8B-B14F-4D97-AF65-F5344CB8AC3E}">
        <p14:creationId xmlns:p14="http://schemas.microsoft.com/office/powerpoint/2010/main" val="3620378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title for an interactive site!</a:t>
            </a:r>
            <a:endParaRPr lang="en-US" dirty="0"/>
          </a:p>
        </p:txBody>
      </p:sp>
      <p:sp>
        <p:nvSpPr>
          <p:cNvPr id="4" name="Slide Number Placeholder 3"/>
          <p:cNvSpPr>
            <a:spLocks noGrp="1"/>
          </p:cNvSpPr>
          <p:nvPr>
            <p:ph type="sldNum" sz="quarter" idx="10"/>
          </p:nvPr>
        </p:nvSpPr>
        <p:spPr/>
        <p:txBody>
          <a:bodyPr/>
          <a:lstStyle/>
          <a:p>
            <a:fld id="{2F3FC657-9E06-4F8C-8731-A8DF97B1B643}" type="slidenum">
              <a:rPr lang="en-US" smtClean="0"/>
              <a:t>8</a:t>
            </a:fld>
            <a:endParaRPr lang="en-US"/>
          </a:p>
        </p:txBody>
      </p:sp>
    </p:spTree>
    <p:extLst>
      <p:ext uri="{BB962C8B-B14F-4D97-AF65-F5344CB8AC3E}">
        <p14:creationId xmlns:p14="http://schemas.microsoft.com/office/powerpoint/2010/main" val="1999781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9822D0-14A8-4CE2-A271-D5E11247186E}" type="datetimeFigureOut">
              <a:rPr lang="en-US"/>
              <a:pPr>
                <a:defRPr/>
              </a:pPr>
              <a:t>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B2DD76-18EF-4EBC-94C7-07E2C7B0B78F}" type="slidenum">
              <a:rPr lang="en-US"/>
              <a:pPr>
                <a:defRPr/>
              </a:pPr>
              <a:t>‹#›</a:t>
            </a:fld>
            <a:endParaRPr lang="en-US"/>
          </a:p>
        </p:txBody>
      </p:sp>
    </p:spTree>
    <p:extLst>
      <p:ext uri="{BB962C8B-B14F-4D97-AF65-F5344CB8AC3E}">
        <p14:creationId xmlns:p14="http://schemas.microsoft.com/office/powerpoint/2010/main" val="3581136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14A347-9E52-4D44-94FF-540F19749C26}" type="datetimeFigureOut">
              <a:rPr lang="en-US"/>
              <a:pPr>
                <a:defRPr/>
              </a:pPr>
              <a:t>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0B40C0-B691-4F71-9C84-75CBD10E79DA}" type="slidenum">
              <a:rPr lang="en-US"/>
              <a:pPr>
                <a:defRPr/>
              </a:pPr>
              <a:t>‹#›</a:t>
            </a:fld>
            <a:endParaRPr lang="en-US"/>
          </a:p>
        </p:txBody>
      </p:sp>
    </p:spTree>
    <p:extLst>
      <p:ext uri="{BB962C8B-B14F-4D97-AF65-F5344CB8AC3E}">
        <p14:creationId xmlns:p14="http://schemas.microsoft.com/office/powerpoint/2010/main" val="247725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686496-E198-47CF-AD07-C029A07CF241}" type="datetimeFigureOut">
              <a:rPr lang="en-US"/>
              <a:pPr>
                <a:defRPr/>
              </a:pPr>
              <a:t>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807616-4D8C-4C41-AA8C-8F673B1AB7B6}" type="slidenum">
              <a:rPr lang="en-US"/>
              <a:pPr>
                <a:defRPr/>
              </a:pPr>
              <a:t>‹#›</a:t>
            </a:fld>
            <a:endParaRPr lang="en-US"/>
          </a:p>
        </p:txBody>
      </p:sp>
    </p:spTree>
    <p:extLst>
      <p:ext uri="{BB962C8B-B14F-4D97-AF65-F5344CB8AC3E}">
        <p14:creationId xmlns:p14="http://schemas.microsoft.com/office/powerpoint/2010/main" val="139700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0DBC07-0C80-47F9-ADE0-48B8C8E56586}" type="datetimeFigureOut">
              <a:rPr lang="en-US"/>
              <a:pPr>
                <a:defRPr/>
              </a:pPr>
              <a:t>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1E9F5B-1A40-4C24-BE84-6CF86B464214}" type="slidenum">
              <a:rPr lang="en-US"/>
              <a:pPr>
                <a:defRPr/>
              </a:pPr>
              <a:t>‹#›</a:t>
            </a:fld>
            <a:endParaRPr lang="en-US"/>
          </a:p>
        </p:txBody>
      </p:sp>
    </p:spTree>
    <p:extLst>
      <p:ext uri="{BB962C8B-B14F-4D97-AF65-F5344CB8AC3E}">
        <p14:creationId xmlns:p14="http://schemas.microsoft.com/office/powerpoint/2010/main" val="424565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1D6436-1C0C-43E8-AC89-08B38F21D52D}" type="datetimeFigureOut">
              <a:rPr lang="en-US"/>
              <a:pPr>
                <a:defRPr/>
              </a:pPr>
              <a:t>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B9FE15-46C3-4867-8C61-70E71980A566}" type="slidenum">
              <a:rPr lang="en-US"/>
              <a:pPr>
                <a:defRPr/>
              </a:pPr>
              <a:t>‹#›</a:t>
            </a:fld>
            <a:endParaRPr lang="en-US"/>
          </a:p>
        </p:txBody>
      </p:sp>
    </p:spTree>
    <p:extLst>
      <p:ext uri="{BB962C8B-B14F-4D97-AF65-F5344CB8AC3E}">
        <p14:creationId xmlns:p14="http://schemas.microsoft.com/office/powerpoint/2010/main" val="2217141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E0C4C8-8A67-4240-8E57-78FBDE15086F}" type="datetimeFigureOut">
              <a:rPr lang="en-US"/>
              <a:pPr>
                <a:defRPr/>
              </a:pPr>
              <a:t>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A38721-F50F-4DD0-BBE5-5C92CEBFEFA3}" type="slidenum">
              <a:rPr lang="en-US"/>
              <a:pPr>
                <a:defRPr/>
              </a:pPr>
              <a:t>‹#›</a:t>
            </a:fld>
            <a:endParaRPr lang="en-US"/>
          </a:p>
        </p:txBody>
      </p:sp>
    </p:spTree>
    <p:extLst>
      <p:ext uri="{BB962C8B-B14F-4D97-AF65-F5344CB8AC3E}">
        <p14:creationId xmlns:p14="http://schemas.microsoft.com/office/powerpoint/2010/main" val="946883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166A98B-E154-4901-9C5F-16578057A550}" type="datetimeFigureOut">
              <a:rPr lang="en-US"/>
              <a:pPr>
                <a:defRPr/>
              </a:pPr>
              <a:t>1/8/2018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33BC47-00FA-4E00-B725-4D564B12EB64}" type="slidenum">
              <a:rPr lang="en-US"/>
              <a:pPr>
                <a:defRPr/>
              </a:pPr>
              <a:t>‹#›</a:t>
            </a:fld>
            <a:endParaRPr lang="en-US"/>
          </a:p>
        </p:txBody>
      </p:sp>
    </p:spTree>
    <p:extLst>
      <p:ext uri="{BB962C8B-B14F-4D97-AF65-F5344CB8AC3E}">
        <p14:creationId xmlns:p14="http://schemas.microsoft.com/office/powerpoint/2010/main" val="142797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F454185-58BD-4D93-8C8D-EBA161A80FDD}" type="datetimeFigureOut">
              <a:rPr lang="en-US"/>
              <a:pPr>
                <a:defRPr/>
              </a:pPr>
              <a:t>1/8/2018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BC5BAF-9801-4560-A1CA-2A21906324B4}" type="slidenum">
              <a:rPr lang="en-US"/>
              <a:pPr>
                <a:defRPr/>
              </a:pPr>
              <a:t>‹#›</a:t>
            </a:fld>
            <a:endParaRPr lang="en-US"/>
          </a:p>
        </p:txBody>
      </p:sp>
    </p:spTree>
    <p:extLst>
      <p:ext uri="{BB962C8B-B14F-4D97-AF65-F5344CB8AC3E}">
        <p14:creationId xmlns:p14="http://schemas.microsoft.com/office/powerpoint/2010/main" val="137123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AE33BC-F502-4923-8833-64D0FC2B5A7F}" type="datetimeFigureOut">
              <a:rPr lang="en-US"/>
              <a:pPr>
                <a:defRPr/>
              </a:pPr>
              <a:t>1/8/2018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A37408-36F4-4F6D-9A5D-165C46D8EA14}" type="slidenum">
              <a:rPr lang="en-US"/>
              <a:pPr>
                <a:defRPr/>
              </a:pPr>
              <a:t>‹#›</a:t>
            </a:fld>
            <a:endParaRPr lang="en-US"/>
          </a:p>
        </p:txBody>
      </p:sp>
    </p:spTree>
    <p:extLst>
      <p:ext uri="{BB962C8B-B14F-4D97-AF65-F5344CB8AC3E}">
        <p14:creationId xmlns:p14="http://schemas.microsoft.com/office/powerpoint/2010/main" val="124776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65745B-DC5C-48B0-9D60-E22840571B04}" type="datetimeFigureOut">
              <a:rPr lang="en-US"/>
              <a:pPr>
                <a:defRPr/>
              </a:pPr>
              <a:t>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2F1263-2C5A-4A8B-8AE9-3B95E2756219}" type="slidenum">
              <a:rPr lang="en-US"/>
              <a:pPr>
                <a:defRPr/>
              </a:pPr>
              <a:t>‹#›</a:t>
            </a:fld>
            <a:endParaRPr lang="en-US"/>
          </a:p>
        </p:txBody>
      </p:sp>
    </p:spTree>
    <p:extLst>
      <p:ext uri="{BB962C8B-B14F-4D97-AF65-F5344CB8AC3E}">
        <p14:creationId xmlns:p14="http://schemas.microsoft.com/office/powerpoint/2010/main" val="2048855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C3E40C-0B18-4575-BBEF-DD0688833DCF}" type="datetimeFigureOut">
              <a:rPr lang="en-US"/>
              <a:pPr>
                <a:defRPr/>
              </a:pPr>
              <a:t>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9FBDFA-AD80-47C3-9880-CF9CC54E1670}" type="slidenum">
              <a:rPr lang="en-US"/>
              <a:pPr>
                <a:defRPr/>
              </a:pPr>
              <a:t>‹#›</a:t>
            </a:fld>
            <a:endParaRPr lang="en-US"/>
          </a:p>
        </p:txBody>
      </p:sp>
    </p:spTree>
    <p:extLst>
      <p:ext uri="{BB962C8B-B14F-4D97-AF65-F5344CB8AC3E}">
        <p14:creationId xmlns:p14="http://schemas.microsoft.com/office/powerpoint/2010/main" val="793033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8000"/>
            <a:lum/>
          </a:blip>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63AD30D-F2AC-475A-8778-DE0115056A25}" type="datetimeFigureOut">
              <a:rPr lang="en-US"/>
              <a:pPr>
                <a:defRPr/>
              </a:pPr>
              <a:t>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CC295EF-4800-42CB-AB2F-5DA9506D9F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www.teacherspayteachers.com/Store/Lovelearning/Category/Scienc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hyperlink" Target="http://www.teacherspayteachers.com/Store/Lovelearning/Category/Science" TargetMode="Externa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classzone.com/books/earth_science/terc/content/visualizations/es1205/es1205page01.cfm?chapter_no=visualization" TargetMode="External"/><Relationship Id="rId2" Type="http://schemas.openxmlformats.org/officeDocument/2006/relationships/hyperlink" Target="http://sciencenetlinks.com/media/filer/2011/10/07/forces.swf" TargetMode="External"/><Relationship Id="rId1" Type="http://schemas.openxmlformats.org/officeDocument/2006/relationships/slideLayout" Target="../slideLayouts/slideLayout2.xml"/><Relationship Id="rId6" Type="http://schemas.openxmlformats.org/officeDocument/2006/relationships/hyperlink" Target="http://www.teacherspayteachers.com/Store/Lovelearning/Category/Science" TargetMode="External"/><Relationship Id="rId5" Type="http://schemas.openxmlformats.org/officeDocument/2006/relationships/hyperlink" Target="http://studyjams.scholastic.com/studyjams/jams/science/rocks-minerals-landforms/landforms.htm" TargetMode="External"/><Relationship Id="rId4" Type="http://schemas.openxmlformats.org/officeDocument/2006/relationships/hyperlink" Target="http://www.brainpop.com/science/earthsystem/erosio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hyperlink" Target="http://safeshare.tv/w/kxjkjuDfB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teacherspayteachers.com/Store/Lovelearning" TargetMode="External"/><Relationship Id="rId2" Type="http://schemas.openxmlformats.org/officeDocument/2006/relationships/hyperlink" Target="mailto:lovelearningTPT@yahoo.com"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teacherspayteachers.com/Store/Ashley-Hughes-38" TargetMode="External"/><Relationship Id="rId1" Type="http://schemas.openxmlformats.org/officeDocument/2006/relationships/slideLayout" Target="../slideLayouts/slideLayout2.xml"/><Relationship Id="rId4" Type="http://schemas.openxmlformats.org/officeDocument/2006/relationships/hyperlink" Target="http://www.pixabay.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eacherspayteachers.com/Store/Lovelearning/Category/Science" TargetMode="External"/><Relationship Id="rId2" Type="http://schemas.openxmlformats.org/officeDocument/2006/relationships/hyperlink" Target="http://www.glencoe.com/sites/common_assets/science/virtual_labs/E06/E06.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harcourtschool.com/activity/science_up_close/307/deploy/interface.sw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teacherspayteachers.com/Store/Lovelearning/Category/Science"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226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Weathering</a:t>
            </a:r>
          </a:p>
        </p:txBody>
      </p:sp>
      <p:sp>
        <p:nvSpPr>
          <p:cNvPr id="10243" name="Content Placeholder 2"/>
          <p:cNvSpPr>
            <a:spLocks noGrp="1"/>
          </p:cNvSpPr>
          <p:nvPr>
            <p:ph idx="1"/>
          </p:nvPr>
        </p:nvSpPr>
        <p:spPr>
          <a:xfrm>
            <a:off x="152400" y="1295400"/>
            <a:ext cx="4038600" cy="4525963"/>
          </a:xfrm>
        </p:spPr>
        <p:txBody>
          <a:bodyPr/>
          <a:lstStyle/>
          <a:p>
            <a:r>
              <a:rPr lang="en-US" dirty="0" smtClean="0"/>
              <a:t>Wind, water, and plants weather rock</a:t>
            </a:r>
          </a:p>
          <a:p>
            <a:pPr lvl="1"/>
            <a:r>
              <a:rPr lang="en-US" sz="2400" dirty="0" smtClean="0"/>
              <a:t>The weathering breaks rock into smaller and smaller pieces over a long time</a:t>
            </a:r>
          </a:p>
          <a:p>
            <a:pPr lvl="1"/>
            <a:r>
              <a:rPr lang="en-US" sz="2400" dirty="0" smtClean="0"/>
              <a:t>These pieces become pebbles and sand</a:t>
            </a:r>
          </a:p>
          <a:p>
            <a:pPr lvl="1"/>
            <a:r>
              <a:rPr lang="en-US" sz="2400" dirty="0" smtClean="0"/>
              <a:t>Small pieces of rock along with material from living things make up soil</a:t>
            </a:r>
          </a:p>
        </p:txBody>
      </p:sp>
      <p:pic>
        <p:nvPicPr>
          <p:cNvPr id="10245" name="Picture 5" descr="http://upload.wikimedia.org/wikipedia/commons/4/40/Pebbles_and_Sand,_Allonby_Bay_-_geograph.org.uk_-_519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05001"/>
            <a:ext cx="4720936" cy="35407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978930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338737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Erosion</a:t>
            </a:r>
          </a:p>
        </p:txBody>
      </p:sp>
      <p:sp>
        <p:nvSpPr>
          <p:cNvPr id="12291" name="Content Placeholder 2"/>
          <p:cNvSpPr>
            <a:spLocks noGrp="1"/>
          </p:cNvSpPr>
          <p:nvPr>
            <p:ph idx="1"/>
          </p:nvPr>
        </p:nvSpPr>
        <p:spPr>
          <a:xfrm>
            <a:off x="228600" y="1295400"/>
            <a:ext cx="4343400" cy="4525963"/>
          </a:xfrm>
        </p:spPr>
        <p:txBody>
          <a:bodyPr rtlCol="0">
            <a:normAutofit lnSpcReduction="10000"/>
          </a:bodyPr>
          <a:lstStyle/>
          <a:p>
            <a:pPr eaLnBrk="1" fontAlgn="auto" hangingPunct="1">
              <a:spcAft>
                <a:spcPts val="0"/>
              </a:spcAft>
              <a:buFont typeface="Arial" pitchFamily="34" charset="0"/>
              <a:buChar char="•"/>
              <a:defRPr/>
            </a:pPr>
            <a:r>
              <a:rPr lang="en-US" dirty="0" smtClean="0"/>
              <a:t>After weathering breaks down rock into sediment (small pieces), erosion carries it away </a:t>
            </a:r>
          </a:p>
          <a:p>
            <a:pPr eaLnBrk="1" fontAlgn="auto" hangingPunct="1">
              <a:spcAft>
                <a:spcPts val="0"/>
              </a:spcAft>
              <a:buFont typeface="Arial" pitchFamily="34" charset="0"/>
              <a:buChar char="•"/>
              <a:defRPr/>
            </a:pPr>
            <a:r>
              <a:rPr lang="en-US" b="1" dirty="0" smtClean="0">
                <a:solidFill>
                  <a:srgbClr val="C00000"/>
                </a:solidFill>
              </a:rPr>
              <a:t>Erosion: </a:t>
            </a:r>
            <a:r>
              <a:rPr lang="en-US" dirty="0" smtClean="0"/>
              <a:t>the movement of weathered rock from place to place</a:t>
            </a:r>
          </a:p>
        </p:txBody>
      </p:sp>
      <p:pic>
        <p:nvPicPr>
          <p:cNvPr id="11268" name="Picture 5" descr="http://www.northcoastjournal.com/011603/cover0116-sedi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800" y="2819400"/>
            <a:ext cx="4775200" cy="3581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Erosion by Water </a:t>
            </a:r>
          </a:p>
        </p:txBody>
      </p:sp>
      <p:sp>
        <p:nvSpPr>
          <p:cNvPr id="12291" name="Content Placeholder 2"/>
          <p:cNvSpPr>
            <a:spLocks noGrp="1"/>
          </p:cNvSpPr>
          <p:nvPr>
            <p:ph idx="1"/>
          </p:nvPr>
        </p:nvSpPr>
        <p:spPr/>
        <p:txBody>
          <a:bodyPr/>
          <a:lstStyle/>
          <a:p>
            <a:pPr eaLnBrk="1" hangingPunct="1"/>
            <a:r>
              <a:rPr lang="en-US" smtClean="0"/>
              <a:t>Rivers remove rock and soil and carry it away</a:t>
            </a:r>
          </a:p>
          <a:p>
            <a:pPr lvl="1" eaLnBrk="1" hangingPunct="1"/>
            <a:r>
              <a:rPr lang="en-US" smtClean="0"/>
              <a:t>This leaves channels and valleys in the soil</a:t>
            </a:r>
          </a:p>
          <a:p>
            <a:pPr lvl="1" eaLnBrk="1" hangingPunct="1"/>
            <a:r>
              <a:rPr lang="en-US" smtClean="0"/>
              <a:t>Over a long period of time, the Grand Canyon was formed because of the Colorado River! </a:t>
            </a:r>
          </a:p>
        </p:txBody>
      </p:sp>
      <p:pic>
        <p:nvPicPr>
          <p:cNvPr id="12292" name="Picture 5" descr="Grand Cany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57600"/>
            <a:ext cx="38258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http://www.atpm.com/11.08/from-atpm-readers/images/arizona-grand-canyon-vis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657600"/>
            <a:ext cx="4584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4"/>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4"/>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4"/>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4"/>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iffs, Etretat, Normandy, France, Erosion, Lime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2" y="609600"/>
            <a:ext cx="9144000" cy="58136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4134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1365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licate Arch, Arch, Stone Arch, Ar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427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alanced, Red, Rock, Erosion, Nature, Scenery, Dese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5831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358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Erosion by Glaciers </a:t>
            </a:r>
          </a:p>
        </p:txBody>
      </p:sp>
      <p:sp>
        <p:nvSpPr>
          <p:cNvPr id="14339" name="Content Placeholder 2"/>
          <p:cNvSpPr>
            <a:spLocks noGrp="1"/>
          </p:cNvSpPr>
          <p:nvPr>
            <p:ph idx="1"/>
          </p:nvPr>
        </p:nvSpPr>
        <p:spPr/>
        <p:txBody>
          <a:bodyPr/>
          <a:lstStyle/>
          <a:p>
            <a:pPr eaLnBrk="1" hangingPunct="1"/>
            <a:r>
              <a:rPr lang="en-US" dirty="0" smtClean="0"/>
              <a:t>Glacier: a large, slow-moving piece of ice </a:t>
            </a:r>
          </a:p>
          <a:p>
            <a:pPr lvl="1" eaLnBrk="1" hangingPunct="1"/>
            <a:r>
              <a:rPr lang="en-US" dirty="0" smtClean="0"/>
              <a:t>Glaciers erode rocks as they move across the Earth</a:t>
            </a:r>
          </a:p>
          <a:p>
            <a:pPr lvl="1" eaLnBrk="1" hangingPunct="1">
              <a:buFont typeface="Arial" charset="0"/>
              <a:buNone/>
            </a:pPr>
            <a:endParaRPr lang="en-US" dirty="0" smtClean="0"/>
          </a:p>
        </p:txBody>
      </p:sp>
      <p:pic>
        <p:nvPicPr>
          <p:cNvPr id="14340" name="Picture 5" descr="http://www.teslasociety.com/pictures/solar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 y="2888265"/>
            <a:ext cx="91440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7223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Erosion by Glaciers</a:t>
            </a:r>
          </a:p>
        </p:txBody>
      </p:sp>
      <p:sp>
        <p:nvSpPr>
          <p:cNvPr id="15363" name="Content Placeholder 2"/>
          <p:cNvSpPr>
            <a:spLocks noGrp="1"/>
          </p:cNvSpPr>
          <p:nvPr>
            <p:ph idx="1"/>
          </p:nvPr>
        </p:nvSpPr>
        <p:spPr>
          <a:xfrm>
            <a:off x="457200" y="1371600"/>
            <a:ext cx="8229600" cy="4525963"/>
          </a:xfrm>
        </p:spPr>
        <p:txBody>
          <a:bodyPr/>
          <a:lstStyle/>
          <a:p>
            <a:pPr eaLnBrk="1" hangingPunct="1"/>
            <a:r>
              <a:rPr lang="en-US" dirty="0" smtClean="0"/>
              <a:t>Glaciers that pass through valleys widen and deepen the valley</a:t>
            </a:r>
          </a:p>
          <a:p>
            <a:pPr eaLnBrk="1" hangingPunct="1"/>
            <a:r>
              <a:rPr lang="en-US" dirty="0" smtClean="0"/>
              <a:t>Also scoop out holes in the ground (can later fill up with water) </a:t>
            </a:r>
          </a:p>
        </p:txBody>
      </p:sp>
      <p:pic>
        <p:nvPicPr>
          <p:cNvPr id="15364" name="Picture 5" descr="http://stloe.most.go.th/html/lo_index/LOcanada3/306/images/6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524250"/>
            <a:ext cx="70961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rot="16200000">
            <a:off x="8200231" y="5923856"/>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ew Zealand, Nature, Landscape, South Is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56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jord, Norway, Sea, Water, Scenic, Sky, Rocks, 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 y="381000"/>
            <a:ext cx="913686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9087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Erosion by Ocean Waves </a:t>
            </a:r>
          </a:p>
        </p:txBody>
      </p:sp>
      <p:sp>
        <p:nvSpPr>
          <p:cNvPr id="16387" name="Content Placeholder 2"/>
          <p:cNvSpPr>
            <a:spLocks noGrp="1"/>
          </p:cNvSpPr>
          <p:nvPr>
            <p:ph idx="1"/>
          </p:nvPr>
        </p:nvSpPr>
        <p:spPr>
          <a:xfrm>
            <a:off x="0" y="1447800"/>
            <a:ext cx="3124200" cy="5029200"/>
          </a:xfrm>
        </p:spPr>
        <p:txBody>
          <a:bodyPr/>
          <a:lstStyle/>
          <a:p>
            <a:pPr eaLnBrk="1" hangingPunct="1"/>
            <a:r>
              <a:rPr lang="en-US" dirty="0" smtClean="0"/>
              <a:t>As ocean waves hit the shore, they can deposit sand and form beaches </a:t>
            </a:r>
          </a:p>
          <a:p>
            <a:pPr lvl="1" eaLnBrk="1" hangingPunct="1"/>
            <a:r>
              <a:rPr lang="en-US" dirty="0" smtClean="0"/>
              <a:t>They can also remove sand from the beaches</a:t>
            </a:r>
          </a:p>
        </p:txBody>
      </p:sp>
      <p:pic>
        <p:nvPicPr>
          <p:cNvPr id="16388" name="Picture 5" descr="http://www.foprobim.org/scan0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905000"/>
            <a:ext cx="55911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Erosion by Ocean Waves </a:t>
            </a:r>
          </a:p>
        </p:txBody>
      </p:sp>
      <p:sp>
        <p:nvSpPr>
          <p:cNvPr id="17411" name="Content Placeholder 2"/>
          <p:cNvSpPr>
            <a:spLocks noGrp="1"/>
          </p:cNvSpPr>
          <p:nvPr>
            <p:ph idx="1"/>
          </p:nvPr>
        </p:nvSpPr>
        <p:spPr/>
        <p:txBody>
          <a:bodyPr/>
          <a:lstStyle/>
          <a:p>
            <a:pPr eaLnBrk="1" hangingPunct="1"/>
            <a:r>
              <a:rPr lang="en-US" dirty="0" smtClean="0"/>
              <a:t>Waves also pound against landforms and break down rock cliffs</a:t>
            </a:r>
          </a:p>
          <a:p>
            <a:pPr lvl="1" eaLnBrk="1" hangingPunct="1"/>
            <a:r>
              <a:rPr lang="en-US" dirty="0" smtClean="0"/>
              <a:t>These cliffs can form new landforms</a:t>
            </a:r>
          </a:p>
        </p:txBody>
      </p:sp>
      <p:pic>
        <p:nvPicPr>
          <p:cNvPr id="17412" name="Picture 9" descr="http://images.travelpod.com/users/karenandbobby/1.1209364320.cool-sea-st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0"/>
            <a:ext cx="21336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1" descr="http://www.mysciencebox.org/files/images/headlands.img_assist_cust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810000"/>
            <a:ext cx="213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3" descr="http://www.celebratebig.com/mexico-baja-sur/mexico-sea-of-cortez-north-isla-partida-arch-sea-lion-colon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10000"/>
            <a:ext cx="21177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5"/>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5"/>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5"/>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5"/>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liffs, Etretat, Normandy, France, Erosion, Lime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876"/>
            <a:ext cx="9182501" cy="688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364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ock Bridge, Rock, Oregon, Rock Formation, 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229456"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643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5952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Erosion – Extra Links</a:t>
            </a:r>
            <a:endParaRPr lang="en-US" dirty="0"/>
          </a:p>
        </p:txBody>
      </p:sp>
      <p:sp>
        <p:nvSpPr>
          <p:cNvPr id="3" name="Content Placeholder 2"/>
          <p:cNvSpPr>
            <a:spLocks noGrp="1"/>
          </p:cNvSpPr>
          <p:nvPr>
            <p:ph idx="1"/>
          </p:nvPr>
        </p:nvSpPr>
        <p:spPr/>
        <p:txBody>
          <a:bodyPr/>
          <a:lstStyle/>
          <a:p>
            <a:r>
              <a:rPr lang="en-US" sz="2800" dirty="0" smtClean="0">
                <a:hlinkClick r:id="rId2"/>
              </a:rPr>
              <a:t>http://sciencenetlinks.com/media/filer/2011/10/07/forces.swf</a:t>
            </a:r>
            <a:endParaRPr lang="en-US" sz="2800" dirty="0" smtClean="0"/>
          </a:p>
          <a:p>
            <a:r>
              <a:rPr lang="en-US" sz="2800" dirty="0" smtClean="0">
                <a:hlinkClick r:id="rId3"/>
              </a:rPr>
              <a:t>http://www.classzone.com/books/earth_science/terc/content/visualizations/es1205/es1205page01.cfm?chapter_no=visualization</a:t>
            </a:r>
            <a:endParaRPr lang="en-US" sz="2800" dirty="0" smtClean="0"/>
          </a:p>
          <a:p>
            <a:r>
              <a:rPr lang="en-US" sz="2800" dirty="0" smtClean="0">
                <a:hlinkClick r:id="rId4"/>
              </a:rPr>
              <a:t>http://www.brainpop.com/science/earthsystem/erosion/</a:t>
            </a:r>
            <a:endParaRPr lang="en-US" sz="2800" dirty="0" smtClean="0"/>
          </a:p>
          <a:p>
            <a:r>
              <a:rPr lang="en-US" sz="2800" dirty="0">
                <a:hlinkClick r:id="rId5"/>
              </a:rPr>
              <a:t>http://</a:t>
            </a:r>
            <a:r>
              <a:rPr lang="en-US" sz="2800" dirty="0" smtClean="0">
                <a:hlinkClick r:id="rId5"/>
              </a:rPr>
              <a:t>studyjams.scholastic.com/studyjams/jams/science/rocks-minerals-landforms/landforms.htm</a:t>
            </a:r>
            <a:endParaRPr lang="en-US" sz="2800" dirty="0" smtClean="0"/>
          </a:p>
          <a:p>
            <a:endParaRPr lang="en-US" dirty="0" smtClean="0"/>
          </a:p>
          <a:p>
            <a:endParaRPr lang="en-US" dirty="0" smtClean="0"/>
          </a:p>
          <a:p>
            <a:pPr marL="0" indent="0">
              <a:buNone/>
            </a:pPr>
            <a:endParaRPr lang="en-US" dirty="0"/>
          </a:p>
        </p:txBody>
      </p:sp>
      <p:sp>
        <p:nvSpPr>
          <p:cNvPr id="4"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6"/>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6"/>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6"/>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6"/>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4975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hlinkClick r:id="rId2"/>
              </a:rPr>
              <a:t>Erosion – Bill Nye the Science Guy Video</a:t>
            </a:r>
            <a:endParaRPr lang="en-US" dirty="0"/>
          </a:p>
        </p:txBody>
      </p:sp>
      <p:sp>
        <p:nvSpPr>
          <p:cNvPr id="3"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8409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Weathering </a:t>
            </a:r>
          </a:p>
        </p:txBody>
      </p:sp>
      <p:sp>
        <p:nvSpPr>
          <p:cNvPr id="3" name="Content Placeholder 2"/>
          <p:cNvSpPr>
            <a:spLocks noGrp="1"/>
          </p:cNvSpPr>
          <p:nvPr>
            <p:ph idx="1"/>
          </p:nvPr>
        </p:nvSpPr>
        <p:spPr>
          <a:xfrm>
            <a:off x="433939" y="1905000"/>
            <a:ext cx="4343400" cy="4525963"/>
          </a:xfrm>
        </p:spPr>
        <p:txBody>
          <a:bodyPr/>
          <a:lstStyle/>
          <a:p>
            <a:pPr>
              <a:defRPr/>
            </a:pPr>
            <a:r>
              <a:rPr lang="en-US" dirty="0" smtClean="0"/>
              <a:t>The Earth’s surface is made up of mostly rock</a:t>
            </a:r>
          </a:p>
          <a:p>
            <a:pPr lvl="1">
              <a:defRPr/>
            </a:pPr>
            <a:r>
              <a:rPr lang="en-US" dirty="0" smtClean="0"/>
              <a:t>Although rock is hard, wind and water can slowly break it apart</a:t>
            </a:r>
          </a:p>
          <a:p>
            <a:pPr marL="457200" lvl="1" indent="0">
              <a:buFont typeface="Arial" charset="0"/>
              <a:buNone/>
              <a:defRPr/>
            </a:pPr>
            <a:endParaRPr lang="en-US" dirty="0"/>
          </a:p>
        </p:txBody>
      </p:sp>
      <p:pic>
        <p:nvPicPr>
          <p:cNvPr id="5125" name="Picture 5" descr="http://img.ehowcdn.com/article-page-main/ehow/images/a07/qd/t7/parts-cycle-occur-earths-surface-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048000"/>
            <a:ext cx="3896589" cy="3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5"/>
          <p:cNvSpPr txBox="1">
            <a:spLocks noChangeArrowheads="1"/>
          </p:cNvSpPr>
          <p:nvPr/>
        </p:nvSpPr>
        <p:spPr bwMode="auto">
          <a:xfrm rot="16200000">
            <a:off x="8193157" y="5914231"/>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Terms of Use</a:t>
            </a:r>
            <a:endParaRPr lang="en-US" sz="5400" dirty="0"/>
          </a:p>
        </p:txBody>
      </p:sp>
      <p:sp>
        <p:nvSpPr>
          <p:cNvPr id="3" name="Content Placeholder 2"/>
          <p:cNvSpPr>
            <a:spLocks noGrp="1"/>
          </p:cNvSpPr>
          <p:nvPr>
            <p:ph idx="1"/>
          </p:nvPr>
        </p:nvSpPr>
        <p:spPr/>
        <p:txBody>
          <a:bodyPr>
            <a:normAutofit/>
          </a:bodyPr>
          <a:lstStyle/>
          <a:p>
            <a:pPr lvl="0"/>
            <a:r>
              <a:rPr lang="en-US" sz="2000" dirty="0"/>
              <a:t>Thank you for downloading this product! The purchase of this product entitles you to single classroom use. Please be respectful of my work and do not share with your entire grade level or post this anywhere online (including your personal website). If you wish to share this with colleagues, please purchase multiple user licenses.</a:t>
            </a:r>
          </a:p>
          <a:p>
            <a:pPr marL="0" lvl="0" indent="0">
              <a:buNone/>
            </a:pPr>
            <a:endParaRPr lang="en-US" sz="2000" dirty="0"/>
          </a:p>
          <a:p>
            <a:pPr lvl="0"/>
            <a:r>
              <a:rPr lang="en-US" sz="2000" dirty="0"/>
              <a:t>If you have any questions or need clarification, please contact me at </a:t>
            </a:r>
            <a:r>
              <a:rPr lang="en-US" sz="2000" u="sng" dirty="0">
                <a:hlinkClick r:id="rId2"/>
              </a:rPr>
              <a:t>lovelearningTPT@yahoo.com</a:t>
            </a:r>
            <a:endParaRPr lang="en-US" sz="2000" dirty="0"/>
          </a:p>
          <a:p>
            <a:pPr marL="0" indent="0">
              <a:buNone/>
            </a:pPr>
            <a:endParaRPr lang="en-US" dirty="0"/>
          </a:p>
        </p:txBody>
      </p:sp>
      <p:pic>
        <p:nvPicPr>
          <p:cNvPr id="4" name="Picture 5" descr="Black and White Scribble Bord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4289424"/>
            <a:ext cx="35814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p:cNvSpPr txBox="1">
            <a:spLocks noChangeArrowheads="1"/>
          </p:cNvSpPr>
          <p:nvPr/>
        </p:nvSpPr>
        <p:spPr bwMode="auto">
          <a:xfrm>
            <a:off x="3429000" y="4724400"/>
            <a:ext cx="2286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dirty="0">
                <a:solidFill>
                  <a:srgbClr val="00B050"/>
                </a:solidFill>
                <a:latin typeface="Comic Sans MS" panose="030F0702030302020204" pitchFamily="66" charset="0"/>
                <a:hlinkClick r:id="rId3"/>
              </a:rPr>
              <a:t>Other science, social studies, common core math, and writing resources</a:t>
            </a:r>
            <a:endParaRPr lang="en-US" altLang="en-US" sz="1800"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4552084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Graphics From: </a:t>
            </a:r>
            <a:endParaRPr lang="en-US" dirty="0"/>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780" y="2514600"/>
            <a:ext cx="3688136" cy="3279383"/>
          </a:xfrm>
          <a:prstGeom prst="rect">
            <a:avLst/>
          </a:prstGeom>
        </p:spPr>
      </p:pic>
      <p:sp>
        <p:nvSpPr>
          <p:cNvPr id="3" name="TextBox 2"/>
          <p:cNvSpPr txBox="1"/>
          <p:nvPr/>
        </p:nvSpPr>
        <p:spPr>
          <a:xfrm>
            <a:off x="4876800" y="3692626"/>
            <a:ext cx="3810000" cy="923330"/>
          </a:xfrm>
          <a:prstGeom prst="rect">
            <a:avLst/>
          </a:prstGeom>
          <a:noFill/>
        </p:spPr>
        <p:txBody>
          <a:bodyPr wrap="square" rtlCol="0">
            <a:spAutoFit/>
          </a:bodyPr>
          <a:lstStyle/>
          <a:p>
            <a:r>
              <a:rPr lang="en-US" sz="3600" dirty="0" smtClean="0">
                <a:latin typeface="+mn-lt"/>
                <a:hlinkClick r:id="rId4"/>
              </a:rPr>
              <a:t>www.pixabay.com</a:t>
            </a:r>
            <a:endParaRPr lang="en-US" sz="3600" dirty="0" smtClean="0">
              <a:latin typeface="+mn-lt"/>
            </a:endParaRPr>
          </a:p>
          <a:p>
            <a:endParaRPr lang="en-US" dirty="0"/>
          </a:p>
        </p:txBody>
      </p:sp>
    </p:spTree>
    <p:extLst>
      <p:ext uri="{BB962C8B-B14F-4D97-AF65-F5344CB8AC3E}">
        <p14:creationId xmlns:p14="http://schemas.microsoft.com/office/powerpoint/2010/main" val="3364063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Weathering</a:t>
            </a:r>
          </a:p>
        </p:txBody>
      </p:sp>
      <p:sp>
        <p:nvSpPr>
          <p:cNvPr id="6147" name="Content Placeholder 2"/>
          <p:cNvSpPr>
            <a:spLocks noGrp="1"/>
          </p:cNvSpPr>
          <p:nvPr>
            <p:ph idx="1"/>
          </p:nvPr>
        </p:nvSpPr>
        <p:spPr>
          <a:xfrm>
            <a:off x="457200" y="1600200"/>
            <a:ext cx="8229600" cy="1828800"/>
          </a:xfrm>
        </p:spPr>
        <p:txBody>
          <a:bodyPr/>
          <a:lstStyle/>
          <a:p>
            <a:pPr eaLnBrk="1" hangingPunct="1"/>
            <a:r>
              <a:rPr lang="en-US" dirty="0" smtClean="0">
                <a:solidFill>
                  <a:srgbClr val="C00000"/>
                </a:solidFill>
              </a:rPr>
              <a:t>Weathering: </a:t>
            </a:r>
            <a:r>
              <a:rPr lang="en-US" dirty="0" smtClean="0"/>
              <a:t>the breakdown of rock at or near Earth’s surface</a:t>
            </a:r>
          </a:p>
        </p:txBody>
      </p:sp>
      <p:pic>
        <p:nvPicPr>
          <p:cNvPr id="6148" name="Picture 5" descr="http://mrtyrrell.com/CavernousWeathering-gran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748013"/>
            <a:ext cx="6572250" cy="4114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rot="16200000">
            <a:off x="8210549" y="5919044"/>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Weathering</a:t>
            </a:r>
          </a:p>
        </p:txBody>
      </p:sp>
      <p:sp>
        <p:nvSpPr>
          <p:cNvPr id="7171" name="Content Placeholder 2"/>
          <p:cNvSpPr>
            <a:spLocks noGrp="1"/>
          </p:cNvSpPr>
          <p:nvPr>
            <p:ph idx="1"/>
          </p:nvPr>
        </p:nvSpPr>
        <p:spPr/>
        <p:txBody>
          <a:bodyPr/>
          <a:lstStyle/>
          <a:p>
            <a:r>
              <a:rPr lang="en-US" dirty="0" smtClean="0"/>
              <a:t>Wind and water can carry sand and other small pieces of rock</a:t>
            </a:r>
          </a:p>
          <a:p>
            <a:pPr lvl="1"/>
            <a:r>
              <a:rPr lang="en-US" dirty="0" smtClean="0"/>
              <a:t>Sandpaper makes wood smoother</a:t>
            </a:r>
          </a:p>
          <a:p>
            <a:pPr lvl="2"/>
            <a:r>
              <a:rPr lang="en-US" dirty="0" smtClean="0"/>
              <a:t>Blowing sand acts like sandpaper</a:t>
            </a:r>
          </a:p>
          <a:p>
            <a:pPr lvl="1"/>
            <a:r>
              <a:rPr lang="en-US" dirty="0" smtClean="0"/>
              <a:t>Ocean waves break down rock cliffs because the waves carry sand and pebbles</a:t>
            </a:r>
          </a:p>
          <a:p>
            <a:pPr lvl="1"/>
            <a:r>
              <a:rPr lang="en-US" dirty="0">
                <a:hlinkClick r:id="rId2"/>
              </a:rPr>
              <a:t>http://</a:t>
            </a:r>
            <a:r>
              <a:rPr lang="en-US" dirty="0" smtClean="0">
                <a:hlinkClick r:id="rId2"/>
              </a:rPr>
              <a:t>www.glencoe.com/sites/common_assets/science/virtual_labs/E06/E06.html</a:t>
            </a:r>
            <a:endParaRPr lang="en-US" dirty="0" smtClean="0"/>
          </a:p>
          <a:p>
            <a:pPr marL="457200" lvl="1" indent="0">
              <a:buNone/>
            </a:pPr>
            <a:endParaRPr lang="en-US" dirty="0" smtClean="0"/>
          </a:p>
        </p:txBody>
      </p:sp>
      <p:sp>
        <p:nvSpPr>
          <p:cNvPr id="2" name="AutoShape 5" descr="data:image/jpg;base64,/9j/4AAQSkZJRgABAQAAAQABAAD/2wBDAAkGBwgHBgkIBwgKCgkLDRYPDQwMDRsUFRAWIB0iIiAdHx8kKDQsJCYxJx8fLT0tMTU3Ojo6Iys/RD84QzQ5Ojf/2wBDAQoKCg0MDRoPDxo3JR8lNzc3Nzc3Nzc3Nzc3Nzc3Nzc3Nzc3Nzc3Nzc3Nzc3Nzc3Nzc3Nzc3Nzc3Nzc3Nzc3Nzf/wAARCACYAKsDASIAAhEBAxEB/8QAGwAAAQUBAQAAAAAAAAAAAAAAAAECAwUGBwT/xAA3EAABAwIEBAQFAwQCAwEAAAABAAIRAyEEEjFBBSJRYXGBkfAGEzKh0UKx4RQjUsFD8SQzYpL/xAAZAQEAAwEBAAAAAAAAAAAAAAAAAQIDBAX/xAAiEQACAwACAgMBAQEAAAAAAAAAAQIDESExEhMEIjJBYXH/2gAMAwEAAhEDEQA/AO4oQhACEIQAhCQoAKRj2vEscCAYsVWcZ4icOz5NE/3nDX/EdVQ4PG1sHVz0jMnmaTZyxlcoywuq21ps0hIGq8WH4phquGdWLwwM+sOMEKh4pxipjSaVCWUND1f/AAll8YLRGtyZZYzj1KliG06DfmgOh7gbeXUq2o1G1abajHAtcJBCwzWgGVa8K4oME19OqHOpm7Y2P8rnq+Q3L7dGs6cX1NOvJi+I4XCuDalTmn6WiSFQ43i+IxAin/apnZpufEqtkgGTc+5Wk/kJcRKxpf8ATdtMiRolVRwDG/OwpovIz0bSd27KbF8b4fhR/cxLC7TKzmM+S6IzTWmbi08LFCyeL+MWcwweGkgGHVTF/AflaTAYkYvBUcQNKjA7wRST6IcWuz0IQhWIBCEIAQhCAEIQgBeLiePZgqM2NR30NnVS43FU8JRdVqmANB1PRZLFYqpiq7qtU3Og6DoFjbb4rF2aVw8mMe91R7n1XFz3GSSonvExCR9SbN9U1oAu7TqbLzpS14jqUVgAZjmN1IMrRfVQnF0GmC8eV1CcYHGGth0m7vBTGp/0OSPWXXMCya+o1kFzmjxKq6uNebF5g/4iAo2VGnme4kdZ+/vutVXhHkWVTHMacrQ6fCy89fG1YEANntJXlANyGkRrmabe4TnNDjzF3SA3TXcnRWUUivkONSs8w6q/mEEAwCE0NAl8A2+oCyZSyvqhrTy5oJcdfA+aewsdTmoZ5dA3e2vRWwaIMrIDQ2Jmdgtr8G4n5nDX0Cb0ahA8Df8AKxTWTTLg0EggEx9/fRenB8SxfDXVDhntYakgkidIjw1V4PHpSa1HTJSyue1PiTisH/yHNIE2psvc9uyY/j/F2yDjXAjQZGdD0Gi29iMvBnRUKg+EsdicbhqzsXW+a9rwAYi2UK/V09RVrGCEIUkAo6tRtGm6pUcGtaJJOyeSACSspxzihxNQ4egf7DTf/wCz+FnZYoLS0IOTwi4nj3Y6tnMik2zG9up7rwEuqXiEoMy467j+E8QvObc3rOxRUVh5Ma59GiH0nFpm9pVe5xqGXuLnf5FW2KaH03j7qmgy7x21WteJEMQgNJJ07JxbJBJfEagJrjy5mtkx1280OcQ9ovlF5YNDIP5V0VY1hazJlaGl2oJkm97J9MZuUT1gAEg+V9k1gALA6+dsTPc/6TjSIY14I5SYEXaZ1PqrFSVxblDg49CCLg+n4UYcRlHLYw7K28+ka3RTYXUnWIMmQTI7E/dAc9jAWA8wFgLEydvRADWw052gtnLEa+Xn904ZqdR0gEEkEjTv4aa+HVKyS0lvNJOo7+9VGGioWfTPRpI8/W3p1lASOcaYzVLknLG4F1G9+VzvD9NwREaj3qlBzCS27ru7Hfx+6QA02uzFw/SWlu3mpIHEu+sckiCesa/v90NfmeHgBxgy0G0H7H34pDTe+pmflIiOXW/VJnEgzla+RBHu9v8AtAbD4DJ/pcVMCajTljQEfwtUsl8B2GMbmDvoMg73la1bw/JjPsEhKCqvjPEf6an8qiQazx/+R1UykorWQk28R5OPcTPNg8O4zpVcNuyoQzsnnlNzMm57pdwvLtm5vWdkIqK4InjKc42EFEzBOvbZPcJzbhRAgHKTJGiiLLskcRl/edFS4hsVC02AMEAq4ZJkOHh3VZxFmWs14FnC8LWD5KsgaAQZ0tt7lMq5Q0Z3OEuBaRMDyCUGMoF4uZRUlwLLBxO4BWqKMZT0DdC0xDhtf8BPpNcWZXXaDuY6d76WTYILnMgkmXOj6dfcJzWODCSxt4gga941hSVJA5zm2zF2mtgI7aXICjqNdPM4k20d2j95F9kVSM5yiAJBMTa0ealqZS4mmcodrlaNen3QEFQST85sksJBJEg5jrv19FJmmajQHPgy4kyD73TwyXtcCA3QCSQ6+g7W+6jNPLem7+4OUhwGbcT2ViBWPNja5BBg3J8u6KragqkSRcT1AjbyQHCm1kazqCCI+/sJkDKRBfJgbRbWOoUgBnBlwF/WB3/MKVpElzhfLYE2J9/dNAyXJnORBG8zfrCGOBY4S4kSJ0Ajw84VQan4GeXVsUMxs1lotqVsFjfggn+uxFxek2e8Hqtkt6/yYz7PHxLHMwVDORL3WY3qVknufVe6pVdL3GSVf8fwbXsGIaHGoBBvaFnswcLLn+Q5bz0bVZgEJDymO3qlAhI+wJO2i5WtNkxbqGqIIfOmttlIxxIg/Uld9Kz6ZcjYeY9ZN158c0GkCNpUjSZygQWiB3Cc8BzCNZC0TKtFRBcASM0+n/aRw5XREyLOPeIPsppzCzoImJSVHtLeZpMHQa6roT0owp1PlkhjQCASWwbae9k6o81KQE21LY0vr99upUTK2ZsEuyizgd9AdCQnh7qshwzOy6dLeKvhQlLamX5YBGkmY9OiA1syAwAugA+qa0nMHNIY7MbgXuT+9vVOg/JzNAc0HUnWw6bymAa0NDHNaxocTaNxqN9OnimyYP1NMXcPv7CfLXVBlhsmNLAdVGKYc4Ma1oM3g7m2v8KQK2C0C5lpnQb+H7dU6owEDK2QSJk7j9rIDAGszjQ3HXsPI/uio51OWPa6QbmdQb+9kIEpiGxTaC4HmMXGv+wE8OJdLR1D2nbw218UOeC6XAOLnGx8u/j6qNxLnguyAG8zE9fD+VBJpPgfl4nVBy81GZaQZuOnn6rcLC/BrXs408OGUOokgebfT30W6W9f5MZ9jXsa9pa4SCqDivCCM1XDC+pC0KQiVeUVJYyqbXRg5IJaZzDWUuoutJxbhLcQPmURFQdFmqralGp8uq0td3XBbU4cro6YTUhrgQ6RqEodmEi4SgjdRuGR0jQ69lhJatRrF84JWHKHj9OvcJewjSUp7glRU+V3yzrt4KkWWZXYumGVnC4BvAPv2FC7MGiznFzhO4Xtx7MzG1NIPReF4JbmJkxIg6wBC6oPgzYrDSe2q2YLAbTYyUt5iJYMpN41vt+VFmy1avzI3sNIgTB991LVBc0OaW5p0Jvr07flamYjS/l+bDmuuSB9LpB9+SldlazmbzNJI0mPGBp9lGwFjGgSXNJGYDUZhtt1QchyMl7BmIBy6eXaFIHte18AkZMs8o07R08EhMnKCSGD9R0kwfDX790XAAYOWL3/AHPkLFNcXGmA145jYRHS/ogEpiWzGWdDl1tfwT2OLH5C6WECwGs6/dMoi2Wx5gACSJjwTmGmByagBxMXOtkIBkmWi9hlEax18AjO2CzICSRzDf377I35jzLzJ2kdY/CXnabOiIiZOqhkl78GEDjLSMxD6Tg2wAj/AHot6uefCT3Dj+Ha4ghweR2OU/hdDW9X5MbOwQhC0KCFeDiXDaWMpnMAHxYqwQj5Bg8Xha2CqZagJbsUjXSD3W0xmDp4qmWVADO52WT4jw2rgahdBNLY9Fx20Z9onRXZvDPLAa7KTy7FRVQQRUGrdR1UzcrhBuE2DJYTfULhks5OhMgxDfmUTlGgzDsql3OIaYkxcaK4ENJbtEjuFU4qnke9uUlva1vHZb1PeCsiF7Q2oTna4ZDAGpN7z6p7I+Xdkl8tbmO0bbzeUryOV7mG7JLWTfQxa+6QOytLnMg3sZv4DxXSZErGmo3mLA4G5Iva9p0t+6SCHZm1IZYh4JIcbi3qP3UTQ9o5QW5gHzJiLHzTsxDWsFPkIJjZsHugJAGuBLgXzywHifPyUWUl4a6BB+vUWPv+U55zAsywAAaYAgmZsfUeqXlc4n6XNIgFpuP97n7IBrXNzkjcEggwP+lIwEgBtMtFgB/kL6e+qjDYIcM7XGZygQPHqkzOgAiKcDXftfsSgBtTmIJAkfqIEXgqQiCQ/TMCAXAbz18bJr2jnygc4Ox7pWxBc5waWWB3ttCAtPhOG8dwWUFocHcpbvld+F0dc2+GSWcbwTQ36arhmmZGU/ldJGi1q6MbOwQhC1KAhCEAKOtRZWYWvEg7KRCAyfFeD1MM51XDtLmf4qrPML2cNOy3z2h4LXAEHss/xbgutXCzO7Vy3fHUuY9m1djXDM7UBID4+m8fuF48exsMOztyrFzYJBBDtHNheLGsJwzovllwjYLir2MsZ0t6tRSseXuDDbMI+nsPz6KdkNa0OcGQ+GuiQRbfomBoFNpjKcuUjQyWi4HcT7unBrQC17STzS2ZgCCu4xH0c2Zzi/nzbN37dkjCBTa5zg49Q7U627JxqBxlwBax5LWkX3gSh4aG0g4Blxo035evX8KADS01C4y4OEAka3tfp+UyCXENGfKLuHjt702UuZj2w6QTaT9vFNcPln63ENcAb6CDYW92QAA57ScoBj1ub+Fu6QECmTUY8C8huwgzrdOa1jnEA2cJsIgXB9YTM7m/L+XmdA5YcOUZemvmEIHTka/fNYOI2vM+CWk5odexnMJ6+Rvokc6kWQAIdmzAA32/KjcMhc1z4c3Le+gHU+AQFrwJzmcYwTi55mqJzd/v5rpUrlvBXRxPCHNJ+Yy4mZJGu3oupSFrV0zOzsVCELUzBCEIAQhCAEhAOqVCAp+LcJZiAalHlqbRusti6LqWenUZBAuOoXQYVfxLhtLGMuIcNCsbaVP/AKXhY4nLn0gGtc4PIdZpnoI021+ycyahOamMgEmG9QLf6WtHBapr/KcwZJ+oDZXtLgeEbTDXMBMXsqwg32Xc0ujm4pkmoCyoDta24mOtypHMdOUMeIIIgWOnbx3XSW8HwbR/6h4wnjheEGlJvor+v/SvsOaFlYtJZTLSCC0EbadO6aMNiMwim4BpJ+m5tFjtqdl1AcPww/4m+icMFhxpSb6KVWh7GcyqYOuSclEuDpMBtp7pzeH4ksymi6RJuBzGIC6b/S0B/wAbfRKKFIfob6J60R5s5meG44gtFFxaY/VAHgPe/VIOCY10n5Bk7l07QunijTGjAPJLkb0CetDzZheEfDWNqVaNaq6lTbTLSW5bmD4LdQlAA0CVWjFR6Kt6CEIViAQhCAEIQgBCEIAQhCASOyVCEAIQhACEIQAhCEAIQhACEIQH/9k="/>
          <p:cNvSpPr>
            <a:spLocks noChangeAspect="1" noChangeArrowheads="1"/>
          </p:cNvSpPr>
          <p:nvPr/>
        </p:nvSpPr>
        <p:spPr bwMode="auto">
          <a:xfrm>
            <a:off x="63500" y="-565150"/>
            <a:ext cx="1295400"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3"/>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3"/>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3"/>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7195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8310" cy="6858000"/>
          </a:xfrm>
          <a:prstGeom prst="rect">
            <a:avLst/>
          </a:prstGeom>
        </p:spPr>
      </p:pic>
    </p:spTree>
    <p:extLst>
      <p:ext uri="{BB962C8B-B14F-4D97-AF65-F5344CB8AC3E}">
        <p14:creationId xmlns:p14="http://schemas.microsoft.com/office/powerpoint/2010/main" val="2167421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hlinkClick r:id="rId3"/>
              </a:rPr>
              <a:t>Weathering </a:t>
            </a:r>
            <a:endParaRPr lang="en-US" dirty="0" smtClean="0"/>
          </a:p>
        </p:txBody>
      </p:sp>
      <p:sp>
        <p:nvSpPr>
          <p:cNvPr id="6147" name="Content Placeholder 2"/>
          <p:cNvSpPr>
            <a:spLocks noGrp="1"/>
          </p:cNvSpPr>
          <p:nvPr>
            <p:ph idx="1"/>
          </p:nvPr>
        </p:nvSpPr>
        <p:spPr>
          <a:xfrm>
            <a:off x="228600" y="1447800"/>
            <a:ext cx="4038600" cy="5257800"/>
          </a:xfrm>
        </p:spPr>
        <p:txBody>
          <a:bodyPr rtlCol="0">
            <a:normAutofit fontScale="85000" lnSpcReduction="20000"/>
          </a:bodyPr>
          <a:lstStyle/>
          <a:p>
            <a:pPr eaLnBrk="1" fontAlgn="auto" hangingPunct="1">
              <a:spcAft>
                <a:spcPts val="0"/>
              </a:spcAft>
              <a:defRPr/>
            </a:pPr>
            <a:r>
              <a:rPr lang="en-US" dirty="0"/>
              <a:t>Rain also causes </a:t>
            </a:r>
            <a:r>
              <a:rPr lang="en-US" dirty="0" smtClean="0"/>
              <a:t>weathering</a:t>
            </a:r>
          </a:p>
          <a:p>
            <a:pPr eaLnBrk="1" fontAlgn="auto" hangingPunct="1">
              <a:spcAft>
                <a:spcPts val="0"/>
              </a:spcAft>
              <a:defRPr/>
            </a:pPr>
            <a:r>
              <a:rPr lang="en-US" dirty="0" smtClean="0"/>
              <a:t>Water seeps into the cracks of a rock</a:t>
            </a:r>
          </a:p>
          <a:p>
            <a:pPr marL="914400" lvl="1" indent="-514350" eaLnBrk="1" fontAlgn="auto" hangingPunct="1">
              <a:spcAft>
                <a:spcPts val="0"/>
              </a:spcAft>
              <a:buFont typeface="Arial" charset="0"/>
              <a:buChar char="•"/>
              <a:defRPr/>
            </a:pPr>
            <a:r>
              <a:rPr lang="en-US" dirty="0" smtClean="0"/>
              <a:t>As the water freezes, the rock expands and cracks </a:t>
            </a:r>
          </a:p>
          <a:p>
            <a:pPr marL="914400" lvl="1" indent="-514350" eaLnBrk="1" fontAlgn="auto" hangingPunct="1">
              <a:spcAft>
                <a:spcPts val="0"/>
              </a:spcAft>
              <a:buFont typeface="Arial" charset="0"/>
              <a:buChar char="•"/>
              <a:defRPr/>
            </a:pPr>
            <a:r>
              <a:rPr lang="en-US" dirty="0" smtClean="0"/>
              <a:t>When water freezes into ice, the ice expands and cracks the rock into wedges </a:t>
            </a:r>
          </a:p>
          <a:p>
            <a:pPr marL="914400" lvl="1" indent="-514350" eaLnBrk="1" fontAlgn="auto" hangingPunct="1">
              <a:spcAft>
                <a:spcPts val="0"/>
              </a:spcAft>
              <a:buFont typeface="Arial" charset="0"/>
              <a:buChar char="•"/>
              <a:defRPr/>
            </a:pPr>
            <a:r>
              <a:rPr lang="en-US" dirty="0" smtClean="0"/>
              <a:t>As rocks freeze (contract) and heat up (expand), rocks break apart  </a:t>
            </a:r>
          </a:p>
        </p:txBody>
      </p:sp>
      <p:pic>
        <p:nvPicPr>
          <p:cNvPr id="8196" name="Picture 5" descr="http://stloe.most.go.th/html/lo_index/LOcanada3/302/images/3_2_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438400"/>
            <a:ext cx="4191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7567863" y="6570663"/>
            <a:ext cx="1600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Aft>
                <a:spcPts val="1000"/>
              </a:spcAft>
            </a:pPr>
            <a:r>
              <a:rPr lang="en-US" altLang="en-US" sz="1100" dirty="0">
                <a:latin typeface="Cambria" panose="02040503050406030204" pitchFamily="18" charset="0"/>
                <a:ea typeface="Calibri" panose="020F0502020204030204" pitchFamily="34" charset="0"/>
                <a:cs typeface="Cambria" panose="02040503050406030204" pitchFamily="18" charset="0"/>
                <a:hlinkClick r:id="rId5"/>
              </a:rPr>
              <a:t>©</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5"/>
              </a:rPr>
              <a:t> </a:t>
            </a:r>
            <a:r>
              <a:rPr lang="en-US" altLang="en-US" sz="1100" dirty="0" err="1">
                <a:latin typeface="CharlieSkinny" panose="02000603000000000000" pitchFamily="2" charset="0"/>
                <a:ea typeface="Calibri" panose="020F0502020204030204" pitchFamily="34" charset="0"/>
                <a:cs typeface="Times New Roman" panose="02020603050405020304" pitchFamily="18" charset="0"/>
                <a:hlinkClick r:id="rId5"/>
              </a:rPr>
              <a:t>LoveLearning</a:t>
            </a:r>
            <a:r>
              <a:rPr lang="en-US" altLang="en-US" sz="1100" dirty="0">
                <a:latin typeface="CharlieSkinny" panose="02000603000000000000" pitchFamily="2" charset="0"/>
                <a:ea typeface="Calibri" panose="020F0502020204030204" pitchFamily="34" charset="0"/>
                <a:cs typeface="Times New Roman" panose="02020603050405020304" pitchFamily="18" charset="0"/>
                <a:hlinkClick r:id="rId5"/>
              </a:rPr>
              <a:t> 2014 </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3992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1408</TotalTime>
  <Words>501</Words>
  <Application>Microsoft Office PowerPoint</Application>
  <PresentationFormat>On-screen Show (4:3)</PresentationFormat>
  <Paragraphs>72</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Cambria</vt:lpstr>
      <vt:lpstr>CharlieSkinny</vt:lpstr>
      <vt:lpstr>Comic Sans MS</vt:lpstr>
      <vt:lpstr>Times New Roman</vt:lpstr>
      <vt:lpstr>Office Theme</vt:lpstr>
      <vt:lpstr>PowerPoint Presentation</vt:lpstr>
      <vt:lpstr>PowerPoint Presentation</vt:lpstr>
      <vt:lpstr>Weathering </vt:lpstr>
      <vt:lpstr>Weathering</vt:lpstr>
      <vt:lpstr>Weathering</vt:lpstr>
      <vt:lpstr>PowerPoint Presentation</vt:lpstr>
      <vt:lpstr>PowerPoint Presentation</vt:lpstr>
      <vt:lpstr>Weathering </vt:lpstr>
      <vt:lpstr>PowerPoint Presentation</vt:lpstr>
      <vt:lpstr>Weathering</vt:lpstr>
      <vt:lpstr>PowerPoint Presentation</vt:lpstr>
      <vt:lpstr>PowerPoint Presentation</vt:lpstr>
      <vt:lpstr>Erosion</vt:lpstr>
      <vt:lpstr>Erosion by Water </vt:lpstr>
      <vt:lpstr>PowerPoint Presentation</vt:lpstr>
      <vt:lpstr>PowerPoint Presentation</vt:lpstr>
      <vt:lpstr>PowerPoint Presentation</vt:lpstr>
      <vt:lpstr>PowerPoint Presentation</vt:lpstr>
      <vt:lpstr>Erosion by Glaciers </vt:lpstr>
      <vt:lpstr>Erosion by Glaciers</vt:lpstr>
      <vt:lpstr>PowerPoint Presentation</vt:lpstr>
      <vt:lpstr>PowerPoint Presentation</vt:lpstr>
      <vt:lpstr>Erosion by Ocean Waves </vt:lpstr>
      <vt:lpstr>Erosion by Ocean Waves </vt:lpstr>
      <vt:lpstr>PowerPoint Presentation</vt:lpstr>
      <vt:lpstr>PowerPoint Presentation</vt:lpstr>
      <vt:lpstr>PowerPoint Presentation</vt:lpstr>
      <vt:lpstr>Erosion – Extra Links</vt:lpstr>
      <vt:lpstr>Erosion – Bill Nye the Science Guy Video</vt:lpstr>
      <vt:lpstr>Terms of Use</vt:lpstr>
      <vt:lpstr>Graphics From: </vt:lpstr>
    </vt:vector>
  </TitlesOfParts>
  <Company>GCPS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Features Caused by Destructive Processes</dc:title>
  <dc:creator>e200701193</dc:creator>
  <cp:lastModifiedBy>Dawn Sudler</cp:lastModifiedBy>
  <cp:revision>92</cp:revision>
  <cp:lastPrinted>2012-11-07T12:09:21Z</cp:lastPrinted>
  <dcterms:created xsi:type="dcterms:W3CDTF">2009-12-01T13:08:39Z</dcterms:created>
  <dcterms:modified xsi:type="dcterms:W3CDTF">2018-01-09T00:27:24Z</dcterms:modified>
</cp:coreProperties>
</file>