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36"/>
  </p:notesMasterIdLst>
  <p:handoutMasterIdLst>
    <p:handoutMasterId r:id="rId37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5" r:id="rId29"/>
    <p:sldId id="280" r:id="rId30"/>
    <p:sldId id="281" r:id="rId31"/>
    <p:sldId id="282" r:id="rId32"/>
    <p:sldId id="283" r:id="rId33"/>
    <p:sldId id="286" r:id="rId34"/>
    <p:sldId id="28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6" autoAdjust="0"/>
    <p:restoredTop sz="94660"/>
  </p:normalViewPr>
  <p:slideViewPr>
    <p:cSldViewPr snapToGrid="0">
      <p:cViewPr varScale="1">
        <p:scale>
          <a:sx n="72" d="100"/>
          <a:sy n="72" d="100"/>
        </p:scale>
        <p:origin x="53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5" d="100"/>
          <a:sy n="95" d="100"/>
        </p:scale>
        <p:origin x="358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33BB8-6C7A-4BE0-9B55-9EAC48D52EC6}" type="datetimeFigureOut">
              <a:rPr lang="en-US"/>
              <a:t>3/7/2020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7AA83-DE31-4E93-AB07-EF7FB05F667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1EF64-F73B-4314-BB6F-BC0937BBDF19}" type="datetimeFigureOut">
              <a:rPr lang="en-US"/>
              <a:t>3/7/2020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E2820-AFE1-45FA-949E-17BDB534E1D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en-US"/>
              <a:t>3/7/2020</a:t>
            </a:fld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27AEA-BBBB-4C9B-AB23-214EAA8AB789}" type="datetime1">
              <a:rPr lang="en-US"/>
              <a:t>3/7/2020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A30-F5CD-4CA0-B16A-349C6F830700}" type="datetime1">
              <a:rPr lang="en-US"/>
              <a:t>3/7/2020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F48E-ABA0-4B58-B562-D1D7408067C4}" type="datetime1">
              <a:rPr lang="en-US"/>
              <a:t>3/7/2020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34C-8BD9-4B0C-893B-33834FAB227F}" type="datetime1">
              <a:rPr lang="en-US"/>
              <a:t>3/7/2020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7AA-CBCD-47F9-A04C-7106C508CDE4}" type="datetime1">
              <a:rPr lang="en-US"/>
              <a:t>3/7/2020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C9DD-75F5-4611-BA0B-CFB1A226639C}" type="datetime1">
              <a:rPr lang="en-US"/>
              <a:t>3/7/2020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1F9-2D3D-4243-878F-D000C3F2A1C4}" type="datetime1">
              <a:rPr lang="en-US"/>
              <a:t>3/7/2020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BE8-1824-4658-A8BB-BECFAEB7E35A}" type="datetime1">
              <a:rPr lang="en-US"/>
              <a:t>3/7/2020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CD17-C377-4DE5-9FCA-CC7471605C58}" type="datetime1">
              <a:rPr lang="en-US"/>
              <a:t>3/7/2020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E9F02-BE96-4BAE-86A5-1FA60D24CAE2}" type="datetime1">
              <a:rPr lang="en-US"/>
              <a:t>3/7/2020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  <p:sp>
        <p:nvSpPr>
          <p:cNvPr id="8" name="Rounded Rectangle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9D3B9702-7FBF-4720-8670-571C5E7EEDDE}" type="datetime1">
              <a:rPr lang="en-US"/>
              <a:t>3/7/2020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accent2"/>
                </a:solidFill>
              </a:defRPr>
            </a:lvl1pPr>
          </a:lstStyle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3786554"/>
          </a:xfrm>
        </p:spPr>
        <p:txBody>
          <a:bodyPr>
            <a:normAutofit/>
          </a:bodyPr>
          <a:lstStyle/>
          <a:p>
            <a:r>
              <a:rPr lang="en-US" dirty="0"/>
              <a:t>GA Milestones </a:t>
            </a:r>
            <a:br>
              <a:rPr lang="en-US" dirty="0"/>
            </a:br>
            <a:r>
              <a:rPr lang="en-US" dirty="0"/>
              <a:t>	5</a:t>
            </a:r>
            <a:r>
              <a:rPr lang="en-US" baseline="30000" dirty="0"/>
              <a:t>th</a:t>
            </a:r>
            <a:r>
              <a:rPr lang="en-US" dirty="0"/>
              <a:t> Grade </a:t>
            </a:r>
            <a:br>
              <a:rPr lang="en-US" dirty="0"/>
            </a:br>
            <a:r>
              <a:rPr lang="en-US" dirty="0"/>
              <a:t>Science</a:t>
            </a:r>
            <a:br>
              <a:rPr lang="en-US" dirty="0"/>
            </a:br>
            <a:r>
              <a:rPr lang="en-US" dirty="0"/>
              <a:t>	Study Guide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6011"/>
            <a:ext cx="6993924" cy="269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225" y="144163"/>
            <a:ext cx="9372600" cy="819665"/>
          </a:xfrm>
        </p:spPr>
        <p:txBody>
          <a:bodyPr/>
          <a:lstStyle/>
          <a:p>
            <a:r>
              <a:rPr lang="en-US" dirty="0"/>
              <a:t>Earth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8213" y="1075038"/>
            <a:ext cx="9372600" cy="4639962"/>
          </a:xfrm>
        </p:spPr>
        <p:txBody>
          <a:bodyPr/>
          <a:lstStyle/>
          <a:p>
            <a:r>
              <a:rPr lang="en-US" dirty="0"/>
              <a:t>levees – designed to control the flow of water; they do not block water but rather make the sides of the river taller to prevent flood damage to cities, houses, and businesses</a:t>
            </a:r>
          </a:p>
          <a:p>
            <a:endParaRPr lang="en-US" dirty="0"/>
          </a:p>
          <a:p>
            <a:endParaRPr lang="en-US" dirty="0"/>
          </a:p>
          <a:p>
            <a:pPr marL="45720" indent="0">
              <a:buNone/>
            </a:pPr>
            <a:r>
              <a:rPr lang="en-US" dirty="0"/>
              <a:t>	</a:t>
            </a:r>
          </a:p>
          <a:p>
            <a:r>
              <a:rPr lang="en-US" dirty="0"/>
              <a:t>storm drain management – heavy rainfall leads to large amounts of water running through cities and towns; the drain management system helps with that water flow</a:t>
            </a:r>
          </a:p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200" y="1672497"/>
            <a:ext cx="3925887" cy="173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200" y="4315725"/>
            <a:ext cx="4101714" cy="2171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019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881449"/>
          </a:xfrm>
        </p:spPr>
        <p:txBody>
          <a:bodyPr/>
          <a:lstStyle/>
          <a:p>
            <a:r>
              <a:rPr lang="en-US" dirty="0"/>
              <a:t>Earth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Beach reclamation (Georgia coastal islands) – the act of reclaiming a beach from erosion by adding sand and ‘reclaiming’ the shoreline as it once was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201" y="2914135"/>
            <a:ext cx="6406593" cy="3338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278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844378"/>
          </a:xfrm>
        </p:spPr>
        <p:txBody>
          <a:bodyPr/>
          <a:lstStyle/>
          <a:p>
            <a:r>
              <a:rPr lang="en-US" dirty="0"/>
              <a:t>Physical Science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8213" y="1075038"/>
            <a:ext cx="9372600" cy="463996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An object is the sum of its parts – no matter how parts of an object are put together, the weight of the whole object is ALWAYS the same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matter – anything that occupies space </a:t>
            </a:r>
          </a:p>
          <a:p>
            <a:r>
              <a:rPr lang="en-US" dirty="0"/>
              <a:t>mass – how much matter is in that space</a:t>
            </a:r>
          </a:p>
          <a:p>
            <a:r>
              <a:rPr lang="en-US" dirty="0"/>
              <a:t>weight – how mass of an object is affected by gravity</a:t>
            </a:r>
          </a:p>
          <a:p>
            <a:r>
              <a:rPr lang="en-US" dirty="0"/>
              <a:t>volume – how much space an object takes up</a:t>
            </a:r>
          </a:p>
          <a:p>
            <a:r>
              <a:rPr lang="en-US" dirty="0"/>
              <a:t>density – how solid an object is</a:t>
            </a:r>
          </a:p>
          <a:p>
            <a:r>
              <a:rPr lang="en-US" dirty="0"/>
              <a:t>physical properties – things that can be measured or observed </a:t>
            </a:r>
          </a:p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204" y="1531552"/>
            <a:ext cx="4475163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662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magnification – scientist use technology to see things our eyes cannot see</a:t>
            </a:r>
          </a:p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422" y="2559823"/>
            <a:ext cx="5165124" cy="3284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809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943232"/>
          </a:xfrm>
        </p:spPr>
        <p:txBody>
          <a:bodyPr/>
          <a:lstStyle/>
          <a:p>
            <a:r>
              <a:rPr lang="en-US" dirty="0"/>
              <a:t>Physical 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8213" y="1309816"/>
            <a:ext cx="9372600" cy="4405184"/>
          </a:xfrm>
        </p:spPr>
        <p:txBody>
          <a:bodyPr/>
          <a:lstStyle/>
          <a:p>
            <a:r>
              <a:rPr lang="en-US" sz="2800" dirty="0"/>
              <a:t>changes affecting the form of a chemical substance, but does not change its chemical composition</a:t>
            </a:r>
          </a:p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20" y="2800222"/>
            <a:ext cx="2614226" cy="258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24" y="2800222"/>
            <a:ext cx="2333797" cy="258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974" y="2800222"/>
            <a:ext cx="2861918" cy="258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365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3" y="181233"/>
            <a:ext cx="9372600" cy="609600"/>
          </a:xfrm>
        </p:spPr>
        <p:txBody>
          <a:bodyPr/>
          <a:lstStyle/>
          <a:p>
            <a:r>
              <a:rPr lang="en-US" dirty="0"/>
              <a:t>States of Matter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8213" y="803189"/>
            <a:ext cx="9372600" cy="4911811"/>
          </a:xfrm>
        </p:spPr>
        <p:txBody>
          <a:bodyPr/>
          <a:lstStyle/>
          <a:p>
            <a:r>
              <a:rPr lang="en-US" dirty="0"/>
              <a:t>solid – when the particles are packed closely together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liquid – fluid that conforms to the shape of its container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gas – compressible fluid that can conforms to the shape of its container but can make it bigger as well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617" y="1183546"/>
            <a:ext cx="2493963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562" y="3188043"/>
            <a:ext cx="2493963" cy="112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398" y="5103533"/>
            <a:ext cx="2620963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429" y="5103533"/>
            <a:ext cx="2333755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600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745524"/>
          </a:xfrm>
        </p:spPr>
        <p:txBody>
          <a:bodyPr/>
          <a:lstStyle/>
          <a:p>
            <a:r>
              <a:rPr lang="en-US" dirty="0"/>
              <a:t>Changes in Matter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8213" y="1075038"/>
            <a:ext cx="9372600" cy="4639962"/>
          </a:xfrm>
        </p:spPr>
        <p:txBody>
          <a:bodyPr/>
          <a:lstStyle/>
          <a:p>
            <a:r>
              <a:rPr lang="en-US" dirty="0"/>
              <a:t>Physical change – changes the form but not composition (molecules)</a:t>
            </a:r>
          </a:p>
          <a:p>
            <a:r>
              <a:rPr lang="en-US" dirty="0"/>
              <a:t>•	temperature – water changes to ice when the temperature is lowered to 32 degree Fahrenheit. Water boils and turns into vapor when it is heat to 12 degree Fahrenheit. </a:t>
            </a:r>
          </a:p>
          <a:p>
            <a:r>
              <a:rPr lang="en-US" dirty="0"/>
              <a:t>Chemical change -occurs when a substance combines with another new substance </a:t>
            </a:r>
          </a:p>
          <a:p>
            <a:r>
              <a:rPr lang="en-US" dirty="0"/>
              <a:t>•	combustion – burning candle or wood</a:t>
            </a:r>
          </a:p>
          <a:p>
            <a:r>
              <a:rPr lang="en-US" dirty="0"/>
              <a:t>•	dissolve – mixing salt in water</a:t>
            </a:r>
          </a:p>
          <a:p>
            <a:r>
              <a:rPr lang="en-US" dirty="0"/>
              <a:t>•	digestion – food breaking down in your stomach acid </a:t>
            </a:r>
          </a:p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338" y="4873625"/>
            <a:ext cx="2298657" cy="1700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498" y="4873625"/>
            <a:ext cx="2629329" cy="1700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309" y="4866952"/>
            <a:ext cx="2627312" cy="163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96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Electricity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components for an electrical current: power source, wire, and a bulb</a:t>
            </a:r>
          </a:p>
          <a:p>
            <a:r>
              <a:rPr lang="en-US" dirty="0"/>
              <a:t>conductors – objects that all electricity to flow through them </a:t>
            </a:r>
          </a:p>
          <a:p>
            <a:r>
              <a:rPr lang="en-US" dirty="0"/>
              <a:t>examples: most metals like copper, iron, steel, silver, gold; but also water</a:t>
            </a:r>
          </a:p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678" y="3271282"/>
            <a:ext cx="2017713" cy="2406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573" y="3271281"/>
            <a:ext cx="2941938" cy="2406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603" y="3271282"/>
            <a:ext cx="2757273" cy="2406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348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Electricity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insulators – materials that do not all electricity to flow through them</a:t>
            </a:r>
          </a:p>
          <a:p>
            <a:r>
              <a:rPr lang="en-US" sz="2400" dirty="0"/>
              <a:t>examples: rubber and plastic</a:t>
            </a:r>
          </a:p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824" y="3286898"/>
            <a:ext cx="2616457" cy="1925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235" y="3286897"/>
            <a:ext cx="1953419" cy="1925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08" y="3329179"/>
            <a:ext cx="2341092" cy="188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185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Electricity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static electricity – occurs when opposite charges attract (lightening is a form; rub a balloon on your sweater and then put it to a kid’s hair </a:t>
            </a:r>
            <a:r>
              <a:rPr lang="en-US" sz="2400" dirty="0">
                <a:sym typeface="Wingdings" panose="05000000000000000000" pitchFamily="2" charset="2"/>
              </a:rPr>
              <a:t></a:t>
            </a:r>
            <a:endParaRPr lang="en-US" sz="24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451" y="2993596"/>
            <a:ext cx="4994446" cy="276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167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142" y="123567"/>
            <a:ext cx="9372600" cy="965638"/>
          </a:xfrm>
        </p:spPr>
        <p:txBody>
          <a:bodyPr>
            <a:normAutofit/>
          </a:bodyPr>
          <a:lstStyle/>
          <a:p>
            <a:r>
              <a:rPr lang="en-US" sz="4400" dirty="0"/>
              <a:t>Earth Science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08213" y="1165139"/>
            <a:ext cx="9372600" cy="4114800"/>
          </a:xfrm>
        </p:spPr>
        <p:txBody>
          <a:bodyPr/>
          <a:lstStyle/>
          <a:p>
            <a:r>
              <a:rPr lang="en-US" dirty="0"/>
              <a:t>Weathering – rocks and soil are worn down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Erosion – when the tiny pieces of rock that is worn down from weathering is carried away by wind, water, gravity, or living things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809" y="1705619"/>
            <a:ext cx="3827205" cy="207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046" y="4955059"/>
            <a:ext cx="4276381" cy="1715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166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844378"/>
          </a:xfrm>
        </p:spPr>
        <p:txBody>
          <a:bodyPr/>
          <a:lstStyle/>
          <a:p>
            <a:r>
              <a:rPr lang="en-US" dirty="0"/>
              <a:t>Magnets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8213" y="1173892"/>
            <a:ext cx="9372600" cy="4541108"/>
          </a:xfrm>
        </p:spPr>
        <p:txBody>
          <a:bodyPr/>
          <a:lstStyle/>
          <a:p>
            <a:r>
              <a:rPr lang="en-US" sz="2400" dirty="0"/>
              <a:t>Bar magnet VS an Electromagnet </a:t>
            </a:r>
          </a:p>
          <a:p>
            <a:r>
              <a:rPr lang="en-US" sz="2400" dirty="0"/>
              <a:t>bar magnets maintains a constant magnetic pull</a:t>
            </a:r>
          </a:p>
          <a:p>
            <a:r>
              <a:rPr lang="en-US" sz="2400" dirty="0"/>
              <a:t>electromagnets can be turned on or off (good for simple motors)</a:t>
            </a:r>
          </a:p>
          <a:p>
            <a:r>
              <a:rPr lang="en-US" sz="2400" dirty="0"/>
              <a:t>opposite magnetic poles attract and similar magnetic poles repel each other </a:t>
            </a:r>
          </a:p>
          <a:p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799" y="4040102"/>
            <a:ext cx="3180450" cy="223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812" y="4058594"/>
            <a:ext cx="3061902" cy="221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007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857" y="284206"/>
            <a:ext cx="9372600" cy="652600"/>
          </a:xfrm>
        </p:spPr>
        <p:txBody>
          <a:bodyPr/>
          <a:lstStyle/>
          <a:p>
            <a:r>
              <a:rPr lang="en-US" dirty="0"/>
              <a:t>Life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8213" y="914400"/>
            <a:ext cx="9372600" cy="4800600"/>
          </a:xfrm>
        </p:spPr>
        <p:txBody>
          <a:bodyPr/>
          <a:lstStyle/>
          <a:p>
            <a:r>
              <a:rPr lang="en-US" sz="2400" dirty="0"/>
              <a:t>inherited traits – these are physical traits (DNA) you get from your parents </a:t>
            </a:r>
          </a:p>
          <a:p>
            <a:r>
              <a:rPr lang="en-US" sz="2400" dirty="0"/>
              <a:t>eye color, hairline, ear size, skin color, freckles, allergies </a:t>
            </a:r>
          </a:p>
          <a:p>
            <a:endParaRPr lang="en-US" dirty="0"/>
          </a:p>
          <a:p>
            <a:pPr marL="45720" indent="0">
              <a:buNone/>
            </a:pP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474" y="2678585"/>
            <a:ext cx="2661894" cy="231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183" y="2732774"/>
            <a:ext cx="2736806" cy="2259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430" y="2732774"/>
            <a:ext cx="3207094" cy="2259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795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696097"/>
          </a:xfrm>
        </p:spPr>
        <p:txBody>
          <a:bodyPr/>
          <a:lstStyle/>
          <a:p>
            <a:r>
              <a:rPr lang="en-US" dirty="0"/>
              <a:t>Life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learned behaviors – what a person learns through observation from parents or guardians, friends, teachers, TV, etc. </a:t>
            </a:r>
          </a:p>
          <a:p>
            <a:r>
              <a:rPr lang="en-US" dirty="0"/>
              <a:t>manners, how you treat people, riding a bike, learning, reading, writing </a:t>
            </a:r>
          </a:p>
          <a:p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54" y="3882382"/>
            <a:ext cx="2644346" cy="2123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502" y="3882382"/>
            <a:ext cx="2818027" cy="2123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946" y="3913296"/>
            <a:ext cx="3203617" cy="20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655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genes – DNA passed from parent to child</a:t>
            </a:r>
          </a:p>
          <a:p>
            <a:r>
              <a:rPr lang="en-US" sz="2400" dirty="0"/>
              <a:t>even though biological parents have control over the physical aspects of a person’s being, guardians and step-parents play a major role in a </a:t>
            </a:r>
            <a:r>
              <a:rPr lang="en-US" sz="2400"/>
              <a:t>person’s acquired traits </a:t>
            </a:r>
            <a:r>
              <a:rPr lang="en-US" sz="2400" dirty="0"/>
              <a:t>as well.</a:t>
            </a:r>
          </a:p>
          <a:p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303" y="3716681"/>
            <a:ext cx="6231411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896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Classifying Organism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vertebrates – an animal with a backbone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invertebrates – an animal without a backbone 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075" y="1983581"/>
            <a:ext cx="3549006" cy="152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390" y="1248568"/>
            <a:ext cx="2730929" cy="253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075" y="4195291"/>
            <a:ext cx="3549006" cy="1908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422" y="4267500"/>
            <a:ext cx="4356787" cy="183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969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683741"/>
          </a:xfrm>
        </p:spPr>
        <p:txBody>
          <a:bodyPr/>
          <a:lstStyle/>
          <a:p>
            <a:r>
              <a:rPr lang="en-US" dirty="0"/>
              <a:t>Vertebrates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4967" y="1006605"/>
            <a:ext cx="9372600" cy="4114800"/>
          </a:xfrm>
        </p:spPr>
        <p:txBody>
          <a:bodyPr>
            <a:normAutofit/>
          </a:bodyPr>
          <a:lstStyle/>
          <a:p>
            <a:r>
              <a:rPr lang="en-US" sz="2400" dirty="0"/>
              <a:t>Vertebrate Groups – fish, amphibian, reptile, bird, mammal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449" y="4038900"/>
            <a:ext cx="2870886" cy="2015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597" y="1735693"/>
            <a:ext cx="2572522" cy="2045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31" y="1735694"/>
            <a:ext cx="3165818" cy="2045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196" y="4038900"/>
            <a:ext cx="2962661" cy="2015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735693"/>
            <a:ext cx="2887620" cy="2045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203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856" y="205946"/>
            <a:ext cx="9372600" cy="757881"/>
          </a:xfrm>
        </p:spPr>
        <p:txBody>
          <a:bodyPr/>
          <a:lstStyle/>
          <a:p>
            <a:r>
              <a:rPr lang="en-US" dirty="0"/>
              <a:t>Plant Grouping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8213" y="1062681"/>
            <a:ext cx="9372600" cy="4652319"/>
          </a:xfrm>
        </p:spPr>
        <p:txBody>
          <a:bodyPr/>
          <a:lstStyle/>
          <a:p>
            <a:r>
              <a:rPr lang="en-US" dirty="0"/>
              <a:t>plants with seeds </a:t>
            </a:r>
          </a:p>
          <a:p>
            <a:r>
              <a:rPr lang="en-US" dirty="0"/>
              <a:t>gymnosperms - seeds in cones</a:t>
            </a:r>
          </a:p>
          <a:p>
            <a:endParaRPr lang="en-US" dirty="0"/>
          </a:p>
          <a:p>
            <a:endParaRPr lang="en-US" dirty="0"/>
          </a:p>
          <a:p>
            <a:pPr marL="45720" indent="0">
              <a:buNone/>
            </a:pPr>
            <a:r>
              <a:rPr lang="en-US" dirty="0"/>
              <a:t>	</a:t>
            </a:r>
          </a:p>
          <a:p>
            <a:r>
              <a:rPr lang="en-US" dirty="0"/>
              <a:t>angiosperms - seeds in fruit</a:t>
            </a:r>
          </a:p>
          <a:p>
            <a:r>
              <a:rPr lang="en-US" dirty="0"/>
              <a:t>plants that reproduce with flowers </a:t>
            </a:r>
          </a:p>
          <a:p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61" y="1964896"/>
            <a:ext cx="3961412" cy="149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372" y="1964896"/>
            <a:ext cx="4157833" cy="147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537" y="4505884"/>
            <a:ext cx="2899290" cy="1771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396" y="4505884"/>
            <a:ext cx="4011226" cy="1771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948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807308"/>
          </a:xfrm>
        </p:spPr>
        <p:txBody>
          <a:bodyPr/>
          <a:lstStyle/>
          <a:p>
            <a:r>
              <a:rPr lang="en-US" dirty="0"/>
              <a:t>Plant Grouping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8213" y="1248032"/>
            <a:ext cx="9372600" cy="4466968"/>
          </a:xfrm>
        </p:spPr>
        <p:txBody>
          <a:bodyPr/>
          <a:lstStyle/>
          <a:p>
            <a:r>
              <a:rPr lang="en-US" sz="2400" dirty="0"/>
              <a:t>plants without seeds -</a:t>
            </a:r>
          </a:p>
          <a:p>
            <a:r>
              <a:rPr lang="en-US" sz="2400" dirty="0"/>
              <a:t>vascular – tissue that makes them tall (trees)</a:t>
            </a:r>
          </a:p>
          <a:p>
            <a:r>
              <a:rPr lang="en-US" sz="2400" dirty="0"/>
              <a:t>non-vascular- do not have the special tissue so they are short (moss)</a:t>
            </a:r>
          </a:p>
          <a:p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831" y="3361337"/>
            <a:ext cx="3444488" cy="232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277" y="3354987"/>
            <a:ext cx="4029334" cy="2329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889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980303"/>
          </a:xfrm>
        </p:spPr>
        <p:txBody>
          <a:bodyPr>
            <a:normAutofit/>
          </a:bodyPr>
          <a:lstStyle/>
          <a:p>
            <a:r>
              <a:rPr lang="en-US" sz="3600" dirty="0"/>
              <a:t>Cells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CELLS – EVERY living thing is made up of cells. (the human body has around 75 trillion cells!)</a:t>
            </a:r>
          </a:p>
          <a:p>
            <a:r>
              <a:rPr lang="en-US" sz="2400" dirty="0"/>
              <a:t>Purpose of cells</a:t>
            </a:r>
          </a:p>
          <a:p>
            <a:pPr lvl="1"/>
            <a:r>
              <a:rPr lang="en-US" sz="2000" dirty="0"/>
              <a:t>keeps people health</a:t>
            </a:r>
          </a:p>
          <a:p>
            <a:pPr lvl="1"/>
            <a:r>
              <a:rPr lang="en-US" sz="2000" dirty="0"/>
              <a:t>transporting oxygen</a:t>
            </a:r>
          </a:p>
          <a:p>
            <a:pPr lvl="1"/>
            <a:r>
              <a:rPr lang="en-US" sz="2000" dirty="0"/>
              <a:t>cells help us move</a:t>
            </a:r>
          </a:p>
          <a:p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314" y="4122137"/>
            <a:ext cx="2857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222" y="4122136"/>
            <a:ext cx="2935501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438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3" y="193589"/>
            <a:ext cx="9372600" cy="794951"/>
          </a:xfrm>
        </p:spPr>
        <p:txBody>
          <a:bodyPr/>
          <a:lstStyle/>
          <a:p>
            <a:r>
              <a:rPr lang="en-US" dirty="0"/>
              <a:t>Plant Cell Make-up</a:t>
            </a: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62" y="3547377"/>
            <a:ext cx="5680038" cy="3310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23319" y="1115878"/>
            <a:ext cx="800717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•</a:t>
            </a:r>
            <a:r>
              <a:rPr lang="en-US" sz="2400" dirty="0"/>
              <a:t>membrane – thin layer just outside the cell wall that is soft which allows some things in to make the plant stronger; keeps all the pieces inside</a:t>
            </a:r>
          </a:p>
          <a:p>
            <a:endParaRPr lang="en-US" sz="2400" dirty="0"/>
          </a:p>
          <a:p>
            <a:r>
              <a:rPr lang="en-US" sz="2400" dirty="0"/>
              <a:t>•wall cytoplasm – thicker part of the plant for protection</a:t>
            </a:r>
          </a:p>
          <a:p>
            <a:endParaRPr lang="en-US" sz="2400" dirty="0"/>
          </a:p>
          <a:p>
            <a:r>
              <a:rPr lang="en-US" sz="2400" dirty="0"/>
              <a:t>•nucleus – central part of an atom</a:t>
            </a:r>
          </a:p>
          <a:p>
            <a:endParaRPr lang="en-US" sz="2400" dirty="0"/>
          </a:p>
          <a:p>
            <a:r>
              <a:rPr lang="en-US" sz="2400" dirty="0"/>
              <a:t>•chloroplasts – food for plants</a:t>
            </a:r>
          </a:p>
        </p:txBody>
      </p:sp>
    </p:spTree>
    <p:extLst>
      <p:ext uri="{BB962C8B-B14F-4D97-AF65-F5344CB8AC3E}">
        <p14:creationId xmlns:p14="http://schemas.microsoft.com/office/powerpoint/2010/main" val="303803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3" y="131806"/>
            <a:ext cx="9372600" cy="634314"/>
          </a:xfrm>
        </p:spPr>
        <p:txBody>
          <a:bodyPr/>
          <a:lstStyle/>
          <a:p>
            <a:r>
              <a:rPr lang="en-US" dirty="0"/>
              <a:t>Earth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8213" y="827903"/>
            <a:ext cx="9372600" cy="4887097"/>
          </a:xfrm>
        </p:spPr>
        <p:txBody>
          <a:bodyPr/>
          <a:lstStyle/>
          <a:p>
            <a:r>
              <a:rPr lang="en-US" dirty="0"/>
              <a:t>Deposition (deltas, sand dunes) – when these tiny rocks/materials stop moving and build up somewhere else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" indent="0">
              <a:buNone/>
            </a:pPr>
            <a:r>
              <a:rPr lang="en-US" dirty="0"/>
              <a:t>Earthquakes – caused by the moving of fault lines; both constructive (make new land formations) and destructive (creates tsunamis – big tidal waves – which destroy places)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832" y="1414933"/>
            <a:ext cx="4659443" cy="165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120" y="4077130"/>
            <a:ext cx="3300372" cy="2336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094" y="4077129"/>
            <a:ext cx="3288014" cy="2336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305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763588"/>
          </a:xfrm>
        </p:spPr>
        <p:txBody>
          <a:bodyPr/>
          <a:lstStyle/>
          <a:p>
            <a:r>
              <a:rPr lang="en-US" dirty="0"/>
              <a:t>Animal Cell Make-up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8213" y="1124465"/>
            <a:ext cx="9372600" cy="4590535"/>
          </a:xfrm>
        </p:spPr>
        <p:txBody>
          <a:bodyPr/>
          <a:lstStyle/>
          <a:p>
            <a:r>
              <a:rPr lang="en-US" sz="2400" dirty="0"/>
              <a:t>membrane – cholesterol for people; keeps all the things inside </a:t>
            </a:r>
          </a:p>
          <a:p>
            <a:r>
              <a:rPr lang="en-US" sz="2400" dirty="0"/>
              <a:t>cytoplasm – helps move materials around the cell and dissolves in cellular waste</a:t>
            </a:r>
          </a:p>
          <a:p>
            <a:r>
              <a:rPr lang="en-US" sz="2400" dirty="0"/>
              <a:t>nucleus – central part of the atom</a:t>
            </a:r>
          </a:p>
          <a:p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125" y="3133082"/>
            <a:ext cx="7017437" cy="372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728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708454"/>
          </a:xfrm>
        </p:spPr>
        <p:txBody>
          <a:bodyPr/>
          <a:lstStyle/>
          <a:p>
            <a:r>
              <a:rPr lang="en-US" dirty="0"/>
              <a:t>Microorganisms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3805" y="1037968"/>
            <a:ext cx="9372600" cy="4654592"/>
          </a:xfrm>
        </p:spPr>
        <p:txBody>
          <a:bodyPr/>
          <a:lstStyle/>
          <a:p>
            <a:r>
              <a:rPr lang="en-US" dirty="0"/>
              <a:t>Good microorganisms – organisms that are good for your health</a:t>
            </a:r>
          </a:p>
          <a:p>
            <a:r>
              <a:rPr lang="en-US" dirty="0"/>
              <a:t>yogurt, cheese, vaccines, mouth germs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Bad microorganisms – organisms that are bad for your health and make you sick</a:t>
            </a:r>
          </a:p>
          <a:p>
            <a:r>
              <a:rPr lang="en-US" dirty="0"/>
              <a:t>all diseases such as flu, chicken pox, and mono</a:t>
            </a:r>
          </a:p>
          <a:p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671" y="1925123"/>
            <a:ext cx="2855054" cy="151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6" y="1925123"/>
            <a:ext cx="2766110" cy="151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416" y="1925123"/>
            <a:ext cx="3773016" cy="151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737" y="4840888"/>
            <a:ext cx="3622375" cy="201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605" y="4840888"/>
            <a:ext cx="4406709" cy="201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199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143" y="185350"/>
            <a:ext cx="9372600" cy="862665"/>
          </a:xfrm>
        </p:spPr>
        <p:txBody>
          <a:bodyPr/>
          <a:lstStyle/>
          <a:p>
            <a:r>
              <a:rPr lang="en-US" dirty="0"/>
              <a:t>Earth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4538" y="1130643"/>
            <a:ext cx="9372600" cy="4114800"/>
          </a:xfrm>
        </p:spPr>
        <p:txBody>
          <a:bodyPr/>
          <a:lstStyle/>
          <a:p>
            <a:r>
              <a:rPr lang="en-US" sz="2400" dirty="0"/>
              <a:t>Faults – San Andreas Fault is one of the most famous fault lines; there are different types of faults depending on the how the tectonic plates collide; when the tectonic plates collide, they form many new land formations like mountains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538" y="2903837"/>
            <a:ext cx="7743224" cy="3546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415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807308"/>
          </a:xfrm>
        </p:spPr>
        <p:txBody>
          <a:bodyPr/>
          <a:lstStyle/>
          <a:p>
            <a:r>
              <a:rPr lang="en-US" dirty="0"/>
              <a:t>Earth Science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Volcanoes - the lava makes new land formations (Hawaiian Islands); however, the lava destroys everything in its path first</a:t>
            </a:r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963" y="3362325"/>
            <a:ext cx="3587063" cy="2717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759" y="3368675"/>
            <a:ext cx="3545144" cy="2710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024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757881"/>
          </a:xfrm>
        </p:spPr>
        <p:txBody>
          <a:bodyPr/>
          <a:lstStyle/>
          <a:p>
            <a:r>
              <a:rPr lang="en-US" dirty="0"/>
              <a:t>Impact of Organisms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8213" y="1099751"/>
            <a:ext cx="9372600" cy="51651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Dust Bowl – poor farming techniques helped cause the dust bowl; clouds of dust would enter the towns affecting many things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People, animals, insects, and reptiles </a:t>
            </a:r>
          </a:p>
          <a:p>
            <a:r>
              <a:rPr lang="en-US" dirty="0"/>
              <a:t>all disturb the upper layers of the Earth which makes it more easy for weathering and erosion to occur; humans are the biggest ‘disturbers’ of the Earth. </a:t>
            </a:r>
          </a:p>
          <a:p>
            <a:r>
              <a:rPr lang="en-US" dirty="0"/>
              <a:t>the loss of this good topsoil lowers the quality of growing soil which makes it more expensive and harder to grow good crops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314" y="1991884"/>
            <a:ext cx="4625031" cy="188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326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832022"/>
          </a:xfrm>
        </p:spPr>
        <p:txBody>
          <a:bodyPr/>
          <a:lstStyle/>
          <a:p>
            <a:r>
              <a:rPr lang="en-US" dirty="0"/>
              <a:t>Impact of Organisms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8213" y="1285103"/>
            <a:ext cx="9372600" cy="4429897"/>
          </a:xfrm>
        </p:spPr>
        <p:txBody>
          <a:bodyPr/>
          <a:lstStyle/>
          <a:p>
            <a:r>
              <a:rPr lang="en-US" sz="2800" dirty="0"/>
              <a:t>Preventing erosion – plant flowers and plants; put mulch or fertilizer down; put retaining walls/edging down</a:t>
            </a:r>
          </a:p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395" y="3047486"/>
            <a:ext cx="2474227" cy="251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470" y="3047486"/>
            <a:ext cx="2718487" cy="251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3044911"/>
            <a:ext cx="2605259" cy="2515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8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856" y="0"/>
            <a:ext cx="9372600" cy="590816"/>
          </a:xfrm>
        </p:spPr>
        <p:txBody>
          <a:bodyPr/>
          <a:lstStyle/>
          <a:p>
            <a:r>
              <a:rPr lang="en-US" dirty="0"/>
              <a:t>Science Instruments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5283" y="586946"/>
            <a:ext cx="9372600" cy="5455508"/>
          </a:xfrm>
        </p:spPr>
        <p:txBody>
          <a:bodyPr/>
          <a:lstStyle/>
          <a:p>
            <a:r>
              <a:rPr lang="en-US" dirty="0"/>
              <a:t>Seismograph – used to measure the movement of the ground during an earthquake </a:t>
            </a:r>
          </a:p>
          <a:p>
            <a:r>
              <a:rPr lang="en-US" dirty="0"/>
              <a:t>scientists can warn people of incoming tsunamis with this technology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Seismic Waves – waves of energy caused by a sudden breaking of rock with the Earth or an energy that travels through the Earth and is recorded on seismographs </a:t>
            </a:r>
          </a:p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97" y="1745028"/>
            <a:ext cx="3831066" cy="154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730" y="4083179"/>
            <a:ext cx="5658022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275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770238"/>
          </a:xfrm>
        </p:spPr>
        <p:txBody>
          <a:bodyPr/>
          <a:lstStyle/>
          <a:p>
            <a:r>
              <a:rPr lang="en-US" dirty="0"/>
              <a:t>Earth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8213" y="1173892"/>
            <a:ext cx="9372600" cy="4541108"/>
          </a:xfrm>
        </p:spPr>
        <p:txBody>
          <a:bodyPr/>
          <a:lstStyle/>
          <a:p>
            <a:r>
              <a:rPr lang="en-US" sz="2400" dirty="0"/>
              <a:t>Richter Scale – scores earthquakes from 1-10 depending on the amount of movement that the earthquake causes</a:t>
            </a:r>
          </a:p>
          <a:p>
            <a:r>
              <a:rPr lang="en-US" sz="2400" dirty="0"/>
              <a:t>Flood control – keeps water from overflowing onto land and towns</a:t>
            </a:r>
          </a:p>
          <a:p>
            <a:r>
              <a:rPr lang="en-US" sz="2400" dirty="0"/>
              <a:t>dams – help control the flow of water from major rivers and is turned into electric energy</a:t>
            </a:r>
          </a:p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260" y="3846041"/>
            <a:ext cx="5779616" cy="227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110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hildren Happy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7909083B-3485-49E7-BBE7-EFD488C62F99}" vid="{B57F6697-5DA8-422E-86BF-20B69A74A1E0}"/>
    </a:ext>
  </a:extLst>
</a:theme>
</file>

<file path=ppt/theme/theme2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1D5F340F01F94FA2FD29A5E6DC872E" ma:contentTypeVersion="0" ma:contentTypeDescription="Create a new document." ma:contentTypeScope="" ma:versionID="f583bd66513a361a730282b6a794e35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841151cf538834e171094e4faaf2d7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DB3DE0D-024C-483B-A6B7-830610782E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73ACA78-A274-4649-895B-0A186772844B}">
  <ds:schemaRefs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purl.org/dc/terms/"/>
    <ds:schemaRef ds:uri="http://purl.org/dc/dcmitype/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08115A4-3310-48A1-A92C-01BFC857490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1217</Words>
  <Application>Microsoft Office PowerPoint</Application>
  <PresentationFormat>Widescreen</PresentationFormat>
  <Paragraphs>151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Euphemia</vt:lpstr>
      <vt:lpstr>Wingdings</vt:lpstr>
      <vt:lpstr>Children Happy 16x9</vt:lpstr>
      <vt:lpstr>GA Milestones   5th Grade  Science  Study Guide</vt:lpstr>
      <vt:lpstr>Earth Science</vt:lpstr>
      <vt:lpstr>Earth Science</vt:lpstr>
      <vt:lpstr>Earth Science</vt:lpstr>
      <vt:lpstr>Earth Science </vt:lpstr>
      <vt:lpstr>Impact of Organisms </vt:lpstr>
      <vt:lpstr>Impact of Organisms Continued</vt:lpstr>
      <vt:lpstr>Science Instruments</vt:lpstr>
      <vt:lpstr>Earth Science</vt:lpstr>
      <vt:lpstr>Earth Science</vt:lpstr>
      <vt:lpstr>Earth Science</vt:lpstr>
      <vt:lpstr>Physical Science </vt:lpstr>
      <vt:lpstr>Physical Science</vt:lpstr>
      <vt:lpstr>Physical Change</vt:lpstr>
      <vt:lpstr>States of Matter</vt:lpstr>
      <vt:lpstr>Changes in Matter</vt:lpstr>
      <vt:lpstr>Electricity </vt:lpstr>
      <vt:lpstr>Electricity </vt:lpstr>
      <vt:lpstr>Electricity </vt:lpstr>
      <vt:lpstr>Magnets</vt:lpstr>
      <vt:lpstr>Life Science</vt:lpstr>
      <vt:lpstr>Life Science</vt:lpstr>
      <vt:lpstr>Life Science</vt:lpstr>
      <vt:lpstr>Classifying Organism</vt:lpstr>
      <vt:lpstr>Vertebrates</vt:lpstr>
      <vt:lpstr>Plant Grouping </vt:lpstr>
      <vt:lpstr>Plant Grouping</vt:lpstr>
      <vt:lpstr>Cells</vt:lpstr>
      <vt:lpstr>Plant Cell Make-up</vt:lpstr>
      <vt:lpstr>Animal Cell Make-up</vt:lpstr>
      <vt:lpstr>Microorganisms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2013-07-31T14:58:52Z</dcterms:created>
  <dcterms:modified xsi:type="dcterms:W3CDTF">2020-03-07T20:01:03Z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</Properties>
</file>