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7" r:id="rId9"/>
    <p:sldId id="263" r:id="rId10"/>
    <p:sldId id="286" r:id="rId11"/>
    <p:sldId id="264" r:id="rId12"/>
    <p:sldId id="288" r:id="rId13"/>
    <p:sldId id="304" r:id="rId14"/>
    <p:sldId id="265" r:id="rId15"/>
    <p:sldId id="289" r:id="rId16"/>
    <p:sldId id="266" r:id="rId17"/>
    <p:sldId id="291" r:id="rId18"/>
    <p:sldId id="267" r:id="rId19"/>
    <p:sldId id="268" r:id="rId20"/>
    <p:sldId id="293" r:id="rId21"/>
    <p:sldId id="292" r:id="rId22"/>
    <p:sldId id="269" r:id="rId23"/>
    <p:sldId id="294" r:id="rId24"/>
    <p:sldId id="303" r:id="rId25"/>
    <p:sldId id="270" r:id="rId26"/>
    <p:sldId id="271" r:id="rId27"/>
    <p:sldId id="296" r:id="rId28"/>
    <p:sldId id="295" r:id="rId29"/>
    <p:sldId id="272" r:id="rId30"/>
    <p:sldId id="298" r:id="rId31"/>
    <p:sldId id="273" r:id="rId32"/>
    <p:sldId id="274" r:id="rId33"/>
    <p:sldId id="300" r:id="rId34"/>
    <p:sldId id="299" r:id="rId35"/>
    <p:sldId id="275" r:id="rId36"/>
    <p:sldId id="302" r:id="rId37"/>
    <p:sldId id="276" r:id="rId38"/>
    <p:sldId id="277" r:id="rId39"/>
    <p:sldId id="301" r:id="rId40"/>
    <p:sldId id="278" r:id="rId41"/>
    <p:sldId id="279" r:id="rId42"/>
    <p:sldId id="280" r:id="rId43"/>
    <p:sldId id="281" r:id="rId44"/>
    <p:sldId id="282" r:id="rId45"/>
    <p:sldId id="305" r:id="rId46"/>
    <p:sldId id="283" r:id="rId47"/>
    <p:sldId id="284" r:id="rId48"/>
    <p:sldId id="285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F0AC5-2444-4FBD-8077-B83E346C7D9D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BC6D6-8507-476B-BE2B-0632C04DA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63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BC6D6-8507-476B-BE2B-0632C04DA87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98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3D0C-1ECD-4087-A567-6E2F359DE897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73CC-68D2-4C00-A579-06F440400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61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3D0C-1ECD-4087-A567-6E2F359DE897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73CC-68D2-4C00-A579-06F440400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20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3D0C-1ECD-4087-A567-6E2F359DE897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73CC-68D2-4C00-A579-06F440400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3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3D0C-1ECD-4087-A567-6E2F359DE897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73CC-68D2-4C00-A579-06F440400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22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3D0C-1ECD-4087-A567-6E2F359DE897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73CC-68D2-4C00-A579-06F440400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2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3D0C-1ECD-4087-A567-6E2F359DE897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73CC-68D2-4C00-A579-06F440400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96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3D0C-1ECD-4087-A567-6E2F359DE897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73CC-68D2-4C00-A579-06F440400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62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3D0C-1ECD-4087-A567-6E2F359DE897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73CC-68D2-4C00-A579-06F440400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24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3D0C-1ECD-4087-A567-6E2F359DE897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73CC-68D2-4C00-A579-06F440400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0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3D0C-1ECD-4087-A567-6E2F359DE897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73CC-68D2-4C00-A579-06F440400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87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3D0C-1ECD-4087-A567-6E2F359DE897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73CC-68D2-4C00-A579-06F440400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26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73D0C-1ECD-4087-A567-6E2F359DE897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B73CC-68D2-4C00-A579-06F440400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1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hyperlink" Target="http://www.educationdiscovery.com/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hyperlink" Target="http://www.educationdiscovery.com/" TargetMode="Externa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hyperlink" Target="http://www.educationdiscovery.com/" TargetMode="Externa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630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006" y="381000"/>
            <a:ext cx="7772400" cy="1470025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8900" b="1" dirty="0" smtClean="0">
                <a:solidFill>
                  <a:schemeClr val="bg1"/>
                </a:solidFill>
                <a:ea typeface="Calibri"/>
                <a:cs typeface="Times New Roman"/>
              </a:rPr>
              <a:t>World </a:t>
            </a:r>
            <a:r>
              <a:rPr lang="en-US" sz="8900" b="1" dirty="0">
                <a:solidFill>
                  <a:schemeClr val="bg1"/>
                </a:solidFill>
                <a:ea typeface="Calibri"/>
                <a:cs typeface="Times New Roman"/>
              </a:rPr>
              <a:t>War II</a:t>
            </a:r>
            <a:r>
              <a:rPr lang="en-US" sz="800" dirty="0">
                <a:ea typeface="Calibri"/>
                <a:cs typeface="Times New Roman"/>
              </a:rPr>
              <a:t/>
            </a:r>
            <a:br>
              <a:rPr lang="en-US" sz="800" dirty="0">
                <a:ea typeface="Calibri"/>
                <a:cs typeface="Times New Roman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943600"/>
            <a:ext cx="6400800" cy="914400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By:  </a:t>
            </a:r>
            <a:r>
              <a:rPr lang="en-US" dirty="0" err="1" smtClean="0"/>
              <a:t>Cammie</a:t>
            </a:r>
            <a:r>
              <a:rPr lang="en-US" dirty="0" smtClean="0"/>
              <a:t> Goodman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19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15000" cy="5105400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4000" b="1" dirty="0">
                <a:solidFill>
                  <a:prstClr val="black"/>
                </a:solidFill>
                <a:ea typeface="Calibri"/>
                <a:cs typeface="Times New Roman"/>
              </a:rPr>
              <a:t>Italy’s leader, </a:t>
            </a:r>
            <a:r>
              <a:rPr lang="en-US" sz="4000" b="1" u="sng" dirty="0">
                <a:solidFill>
                  <a:srgbClr val="FF0000"/>
                </a:solidFill>
                <a:ea typeface="Calibri"/>
                <a:cs typeface="Times New Roman"/>
              </a:rPr>
              <a:t>Benito Mussolini</a:t>
            </a:r>
            <a:r>
              <a:rPr lang="en-US" sz="4000" b="1" dirty="0">
                <a:solidFill>
                  <a:prstClr val="black"/>
                </a:solidFill>
                <a:ea typeface="Calibri"/>
                <a:cs typeface="Times New Roman"/>
              </a:rPr>
              <a:t>, with Germany, invaded countries around the Mediterranean Sea. 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4000" b="1" dirty="0">
                <a:solidFill>
                  <a:prstClr val="black"/>
                </a:solidFill>
                <a:ea typeface="Calibri"/>
                <a:cs typeface="Times New Roman"/>
              </a:rPr>
              <a:t>Japan invaded French </a:t>
            </a:r>
            <a:r>
              <a:rPr lang="en-US" sz="4000" b="1" dirty="0" smtClean="0">
                <a:solidFill>
                  <a:prstClr val="black"/>
                </a:solidFill>
                <a:ea typeface="Calibri"/>
                <a:cs typeface="Times New Roman"/>
              </a:rPr>
              <a:t>–</a:t>
            </a:r>
            <a:r>
              <a:rPr lang="en-US" sz="4000" b="1" u="sng" dirty="0" smtClean="0">
                <a:solidFill>
                  <a:srgbClr val="FF0000"/>
                </a:solidFill>
                <a:ea typeface="Calibri"/>
                <a:cs typeface="Times New Roman"/>
              </a:rPr>
              <a:t>controlled </a:t>
            </a:r>
            <a:r>
              <a:rPr lang="en-US" sz="4000" b="1" u="sng" dirty="0">
                <a:solidFill>
                  <a:srgbClr val="FF0000"/>
                </a:solidFill>
                <a:ea typeface="Calibri"/>
                <a:cs typeface="Times New Roman"/>
              </a:rPr>
              <a:t>Vietnam</a:t>
            </a:r>
            <a:r>
              <a:rPr lang="en-US" sz="4000" b="1" dirty="0">
                <a:solidFill>
                  <a:srgbClr val="FF0000"/>
                </a:solidFill>
                <a:ea typeface="Calibri"/>
                <a:cs typeface="Times New Roman"/>
              </a:rPr>
              <a:t>. 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en-US" sz="4000" b="1" dirty="0">
                <a:solidFill>
                  <a:prstClr val="black"/>
                </a:solidFill>
                <a:ea typeface="Calibri"/>
                <a:cs typeface="Times New Roman"/>
              </a:rPr>
              <a:t>France was </a:t>
            </a:r>
            <a:r>
              <a:rPr lang="en-US" sz="4000" b="1" u="sng" dirty="0">
                <a:solidFill>
                  <a:srgbClr val="FF0000"/>
                </a:solidFill>
                <a:ea typeface="Calibri"/>
                <a:cs typeface="Times New Roman"/>
              </a:rPr>
              <a:t>Great Britain’s ally.</a:t>
            </a:r>
            <a:r>
              <a:rPr lang="en-US" sz="4000" b="1" dirty="0">
                <a:solidFill>
                  <a:srgbClr val="FF0000"/>
                </a:solidFill>
                <a:ea typeface="Calibri"/>
                <a:cs typeface="Times New Roman"/>
              </a:rPr>
              <a:t>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24000"/>
            <a:ext cx="2696854" cy="377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16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u="sng" dirty="0" smtClean="0">
                <a:solidFill>
                  <a:srgbClr val="00B0F0"/>
                </a:solidFill>
                <a:effectLst/>
              </a:rPr>
              <a:t>Pearl Harbor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4724400" cy="5257800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3600" b="1" dirty="0" smtClean="0">
                <a:effectLst/>
              </a:rPr>
              <a:t>On December 7, 1941 the </a:t>
            </a:r>
            <a:r>
              <a:rPr lang="en-US" sz="3600" b="1" u="sng" dirty="0" smtClean="0">
                <a:solidFill>
                  <a:srgbClr val="FF0000"/>
                </a:solidFill>
                <a:effectLst/>
              </a:rPr>
              <a:t>Japanese</a:t>
            </a:r>
            <a:r>
              <a:rPr lang="en-US" sz="3600" b="1" dirty="0" smtClean="0">
                <a:effectLst/>
              </a:rPr>
              <a:t> bombed the American naval base at </a:t>
            </a:r>
            <a:r>
              <a:rPr lang="en-US" sz="3600" b="1" u="sng" dirty="0" smtClean="0">
                <a:solidFill>
                  <a:srgbClr val="FF0000"/>
                </a:solidFill>
                <a:effectLst/>
              </a:rPr>
              <a:t>Pearl Harbor, in Hawaii</a:t>
            </a:r>
            <a:r>
              <a:rPr lang="en-US" sz="3600" b="1" dirty="0" smtClean="0">
                <a:effectLst/>
              </a:rPr>
              <a:t>.  </a:t>
            </a:r>
          </a:p>
          <a:p>
            <a:pPr marL="0" indent="0">
              <a:spcAft>
                <a:spcPts val="0"/>
              </a:spcAft>
              <a:buNone/>
            </a:pPr>
            <a:endParaRPr lang="en-US" sz="3600" b="1" dirty="0" smtClean="0">
              <a:effectLst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3600" b="1" u="sng" dirty="0">
                <a:solidFill>
                  <a:srgbClr val="FF0000"/>
                </a:solidFill>
                <a:ea typeface="Calibri"/>
                <a:cs typeface="Times New Roman"/>
              </a:rPr>
              <a:t>12 warships and 188 airplanes were</a:t>
            </a:r>
            <a:r>
              <a:rPr lang="en-US" sz="36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3600" b="1" dirty="0">
                <a:ea typeface="Calibri"/>
                <a:cs typeface="Times New Roman"/>
              </a:rPr>
              <a:t>destroyed. 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3600" b="1" dirty="0">
                <a:ea typeface="Calibri"/>
                <a:cs typeface="Times New Roman"/>
              </a:rPr>
              <a:t>More than </a:t>
            </a:r>
            <a:r>
              <a:rPr lang="en-US" sz="3600" b="1" u="sng" dirty="0">
                <a:solidFill>
                  <a:srgbClr val="FF0000"/>
                </a:solidFill>
                <a:ea typeface="Calibri"/>
                <a:cs typeface="Times New Roman"/>
              </a:rPr>
              <a:t>2,000</a:t>
            </a:r>
            <a:r>
              <a:rPr lang="en-US" sz="36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3600" b="1" dirty="0">
                <a:ea typeface="Calibri"/>
                <a:cs typeface="Times New Roman"/>
              </a:rPr>
              <a:t>people were killed.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3" name="Picture 3" descr="H:\5th Grade  Bundle\Pictures\Pearl Harbor\imagesCAHLDE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14400"/>
            <a:ext cx="396085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:\5th Grade  Bundle\Pictures\Pearl Harbor\imagesCA3B8E4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79" y="4191000"/>
            <a:ext cx="3960853" cy="260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50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"/>
            <a:ext cx="8229600" cy="4525963"/>
          </a:xfrm>
        </p:spPr>
        <p:txBody>
          <a:bodyPr/>
          <a:lstStyle/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3000" b="1" dirty="0">
                <a:solidFill>
                  <a:prstClr val="black"/>
                </a:solidFill>
                <a:ea typeface="Calibri"/>
                <a:cs typeface="Times New Roman"/>
              </a:rPr>
              <a:t>Japan also attacked Hong Kong, Shanghai, the Philippines, Thailand, Guam, and </a:t>
            </a:r>
            <a:r>
              <a:rPr lang="en-US" sz="3000" b="1" dirty="0" smtClean="0">
                <a:solidFill>
                  <a:prstClr val="black"/>
                </a:solidFill>
                <a:ea typeface="Calibri"/>
                <a:cs typeface="Times New Roman"/>
              </a:rPr>
              <a:t>Malaya, which had generally been </a:t>
            </a:r>
            <a:r>
              <a:rPr lang="en-US" sz="3000" b="1" dirty="0">
                <a:solidFill>
                  <a:prstClr val="black"/>
                </a:solidFill>
                <a:ea typeface="Calibri"/>
                <a:cs typeface="Times New Roman"/>
              </a:rPr>
              <a:t>controlled by the </a:t>
            </a:r>
            <a:r>
              <a:rPr lang="en-US" sz="3000" b="1" u="sng" dirty="0">
                <a:solidFill>
                  <a:srgbClr val="FF0000"/>
                </a:solidFill>
                <a:ea typeface="Calibri"/>
                <a:cs typeface="Times New Roman"/>
              </a:rPr>
              <a:t>U.S. and its allies</a:t>
            </a:r>
            <a:r>
              <a:rPr lang="en-US" sz="3000" b="1" dirty="0">
                <a:solidFill>
                  <a:srgbClr val="FF0000"/>
                </a:solidFill>
                <a:ea typeface="Calibri"/>
                <a:cs typeface="Times New Roman"/>
              </a:rPr>
              <a:t>. </a:t>
            </a:r>
            <a:endParaRPr lang="en-US" sz="15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09800"/>
            <a:ext cx="5485039" cy="365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20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apan_Attacks_Pearl_Harbo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304800"/>
            <a:ext cx="8458200" cy="4953000"/>
          </a:xfrm>
        </p:spPr>
      </p:pic>
      <p:sp>
        <p:nvSpPr>
          <p:cNvPr id="5" name="TextBox 4"/>
          <p:cNvSpPr txBox="1"/>
          <p:nvPr/>
        </p:nvSpPr>
        <p:spPr>
          <a:xfrm>
            <a:off x="533400" y="56388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www.educationdiscovery.com</a:t>
            </a:r>
            <a:endParaRPr lang="en-US" dirty="0" smtClean="0"/>
          </a:p>
          <a:p>
            <a:r>
              <a:rPr lang="en-US" dirty="0" smtClean="0"/>
              <a:t>Only show the FDR segment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3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u="sng" smtClean="0">
                <a:effectLst/>
              </a:rPr>
              <a:t>Pearl Harbor</a:t>
            </a:r>
            <a:r>
              <a:rPr lang="en-US" smtClean="0">
                <a:effectLst/>
              </a:rPr>
              <a:t/>
            </a:r>
            <a:br>
              <a:rPr lang="en-US" smtClean="0"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419600" cy="4419600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b="1" dirty="0" smtClean="0">
                <a:effectLst/>
              </a:rPr>
              <a:t>After the attacks, the </a:t>
            </a:r>
            <a:r>
              <a:rPr lang="en-US" b="1" u="sng" dirty="0" smtClean="0">
                <a:solidFill>
                  <a:srgbClr val="FF0000"/>
                </a:solidFill>
                <a:effectLst/>
              </a:rPr>
              <a:t>U.S. declared war on Japan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b="1" dirty="0" smtClean="0">
                <a:effectLst/>
              </a:rPr>
              <a:t>and joined the </a:t>
            </a:r>
            <a:r>
              <a:rPr lang="en-US" b="1" u="sng" dirty="0" smtClean="0">
                <a:solidFill>
                  <a:srgbClr val="FF0000"/>
                </a:solidFill>
                <a:effectLst/>
              </a:rPr>
              <a:t>allies</a:t>
            </a:r>
            <a:r>
              <a:rPr lang="en-US" b="1" dirty="0" smtClean="0">
                <a:effectLst/>
              </a:rPr>
              <a:t>.  </a:t>
            </a:r>
          </a:p>
          <a:p>
            <a:pPr marL="0" indent="0">
              <a:spcAft>
                <a:spcPts val="0"/>
              </a:spcAft>
              <a:buNone/>
            </a:pPr>
            <a:endParaRPr lang="en-US" b="1" dirty="0" smtClean="0">
              <a:effectLst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 smtClean="0">
                <a:ea typeface="Calibri"/>
                <a:cs typeface="Times New Roman"/>
              </a:rPr>
              <a:t>World War II </a:t>
            </a:r>
            <a:r>
              <a:rPr lang="en-US" b="1" u="sng" dirty="0" smtClean="0">
                <a:solidFill>
                  <a:srgbClr val="FF0000"/>
                </a:solidFill>
                <a:ea typeface="Calibri"/>
                <a:cs typeface="Times New Roman"/>
              </a:rPr>
              <a:t>ended the Great Depression</a:t>
            </a:r>
            <a:r>
              <a:rPr lang="en-US" b="1" dirty="0" smtClean="0">
                <a:solidFill>
                  <a:srgbClr val="FF0000"/>
                </a:solidFill>
                <a:ea typeface="Calibri"/>
                <a:cs typeface="Times New Roman"/>
              </a:rPr>
              <a:t>.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endParaRPr lang="en-US" sz="1600" b="1" dirty="0" smtClean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 smtClean="0">
                <a:ea typeface="Calibri"/>
                <a:cs typeface="Times New Roman"/>
              </a:rPr>
              <a:t>Many women worked in </a:t>
            </a:r>
            <a:r>
              <a:rPr lang="en-US" b="1" u="sng" dirty="0" smtClean="0">
                <a:solidFill>
                  <a:srgbClr val="FF0000"/>
                </a:solidFill>
                <a:ea typeface="Calibri"/>
                <a:cs typeface="Times New Roman"/>
              </a:rPr>
              <a:t>factories making tools for the war</a:t>
            </a:r>
            <a:r>
              <a:rPr lang="en-US" b="1" dirty="0" smtClean="0">
                <a:solidFill>
                  <a:srgbClr val="FF0000"/>
                </a:solidFill>
                <a:ea typeface="Calibri"/>
                <a:cs typeface="Times New Roman"/>
              </a:rPr>
              <a:t>. </a:t>
            </a:r>
            <a:endParaRPr lang="en-US" sz="1600" b="1" dirty="0" smtClean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337736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74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"/>
            <a:ext cx="4581525" cy="6248400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solidFill>
                  <a:prstClr val="black"/>
                </a:solidFill>
                <a:ea typeface="Calibri"/>
                <a:cs typeface="Times New Roman"/>
              </a:rPr>
              <a:t>Consumer goods were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rationed</a:t>
            </a:r>
            <a:r>
              <a:rPr lang="en-US" b="1" dirty="0">
                <a:solidFill>
                  <a:prstClr val="black"/>
                </a:solidFill>
                <a:ea typeface="Calibri"/>
                <a:cs typeface="Times New Roman"/>
              </a:rPr>
              <a:t>- the government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limited what a family could buy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.  </a:t>
            </a:r>
            <a:endParaRPr lang="en-US" b="1" dirty="0" smtClean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6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solidFill>
                  <a:prstClr val="black"/>
                </a:solidFill>
                <a:ea typeface="Calibri"/>
                <a:cs typeface="Times New Roman"/>
              </a:rPr>
              <a:t>Anything not crucial to survival was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hard to get.  </a:t>
            </a:r>
            <a:endParaRPr lang="en-US" b="1" u="sng" dirty="0" smtClean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6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Butter, sugar, and meat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b="1" dirty="0">
                <a:solidFill>
                  <a:prstClr val="black"/>
                </a:solidFill>
                <a:ea typeface="Calibri"/>
                <a:cs typeface="Times New Roman"/>
              </a:rPr>
              <a:t>were in short supply. </a:t>
            </a:r>
            <a:endParaRPr lang="en-US" sz="16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endParaRPr lang="en-US" dirty="0"/>
          </a:p>
        </p:txBody>
      </p:sp>
      <p:pic>
        <p:nvPicPr>
          <p:cNvPr id="6146" name="Picture 2" descr="H:\5th Grade  Bundle\Pictures\Rationing\ww1645-5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3182"/>
            <a:ext cx="4257675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38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4800600" cy="5943600"/>
          </a:xfrm>
        </p:spPr>
        <p:txBody>
          <a:bodyPr>
            <a:norm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ea typeface="Calibri"/>
                <a:cs typeface="Times New Roman"/>
              </a:rPr>
              <a:t>All agriculture, factories, and workers needed to fight the war. </a:t>
            </a:r>
            <a:endParaRPr lang="en-US" sz="14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ea typeface="Calibri"/>
                <a:cs typeface="Times New Roman"/>
              </a:rPr>
              <a:t>Many people 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collected scrap metal </a:t>
            </a:r>
            <a:r>
              <a:rPr lang="en-US" b="1" dirty="0">
                <a:ea typeface="Calibri"/>
                <a:cs typeface="Times New Roman"/>
              </a:rPr>
              <a:t>for making weapons. </a:t>
            </a:r>
            <a:endParaRPr lang="en-US" sz="14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ea typeface="Calibri"/>
                <a:cs typeface="Times New Roman"/>
              </a:rPr>
              <a:t>They also grew their own fruits and vegetables in 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victory gardens </a:t>
            </a:r>
            <a:r>
              <a:rPr lang="en-US" b="1" dirty="0">
                <a:ea typeface="Calibri"/>
                <a:cs typeface="Times New Roman"/>
              </a:rPr>
              <a:t>to have fresh food to eat. </a:t>
            </a:r>
            <a:endParaRPr lang="en-US" sz="1400" b="1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 descr="H:\5th Grade  Bundle\Pictures\Scrap Drives\imagesCA010T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973" y="228600"/>
            <a:ext cx="4012279" cy="561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8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5th Grade  Bundle\Pictures\Scrap Drives\imagesCA8W0JA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645631" cy="275541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Scrap Drives </a:t>
            </a:r>
            <a:endParaRPr lang="en-US" sz="6000" b="1" dirty="0"/>
          </a:p>
        </p:txBody>
      </p:sp>
      <p:pic>
        <p:nvPicPr>
          <p:cNvPr id="9219" name="Picture 3" descr="H:\5th Grade  Bundle\Pictures\Scrap Drives\imagesCAK4DGG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4158018" cy="490123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:\5th Grade  Bundle\Pictures\Scrap Drives\imagesCAMTGF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3962400" cy="260068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03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u="sng" dirty="0">
                <a:ea typeface="Calibri"/>
                <a:cs typeface="Times New Roman"/>
              </a:rPr>
              <a:t>The Holocaust 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5093320" cy="5562600"/>
          </a:xfrm>
        </p:spPr>
        <p:txBody>
          <a:bodyPr/>
          <a:lstStyle/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ea typeface="Calibri"/>
                <a:cs typeface="Times New Roman"/>
              </a:rPr>
              <a:t>Hitler took away the rights of all </a:t>
            </a:r>
            <a:r>
              <a:rPr lang="en-US" b="1" u="sng" dirty="0" smtClean="0">
                <a:solidFill>
                  <a:srgbClr val="FF0000"/>
                </a:solidFill>
                <a:ea typeface="Calibri"/>
                <a:cs typeface="Times New Roman"/>
              </a:rPr>
              <a:t>Jews</a:t>
            </a:r>
            <a:r>
              <a:rPr lang="en-US" b="1" dirty="0" smtClean="0">
                <a:ea typeface="Calibri"/>
                <a:cs typeface="Times New Roman"/>
              </a:rPr>
              <a:t> </a:t>
            </a:r>
            <a:r>
              <a:rPr lang="en-US" b="1" dirty="0">
                <a:ea typeface="Calibri"/>
                <a:cs typeface="Times New Roman"/>
              </a:rPr>
              <a:t>in Germany and in the countries it defeated. </a:t>
            </a:r>
            <a:endParaRPr lang="en-US" b="1" dirty="0" smtClean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6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ea typeface="Calibri"/>
                <a:cs typeface="Times New Roman"/>
              </a:rPr>
              <a:t>They had to wear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yellow stars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b="1" dirty="0">
                <a:ea typeface="Calibri"/>
                <a:cs typeface="Times New Roman"/>
              </a:rPr>
              <a:t>as identification.  </a:t>
            </a:r>
            <a:endParaRPr lang="en-US" sz="1600" b="1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20" y="1676400"/>
            <a:ext cx="3665284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H:\5th Grade  Bundle\Pictures\Holocaust\imagesCAID3Q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8" y="242033"/>
            <a:ext cx="1295400" cy="152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24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prstClr val="black"/>
                </a:solidFill>
                <a:ea typeface="Calibri"/>
                <a:cs typeface="Times New Roman"/>
              </a:rPr>
              <a:t>The Holocaust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3962400" cy="4572000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11200" b="1" dirty="0">
                <a:ea typeface="Calibri"/>
                <a:cs typeface="Times New Roman"/>
              </a:rPr>
              <a:t>In 1938, in Germany, the Nazi’s </a:t>
            </a:r>
            <a:r>
              <a:rPr lang="en-US" sz="11200" b="1" u="sng" dirty="0">
                <a:solidFill>
                  <a:srgbClr val="FF0000"/>
                </a:solidFill>
                <a:ea typeface="Calibri"/>
                <a:cs typeface="Times New Roman"/>
              </a:rPr>
              <a:t>burned down</a:t>
            </a:r>
            <a:r>
              <a:rPr lang="en-US" sz="112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11200" b="1" dirty="0">
                <a:ea typeface="Calibri"/>
                <a:cs typeface="Times New Roman"/>
              </a:rPr>
              <a:t>Jewish temples and </a:t>
            </a:r>
            <a:r>
              <a:rPr lang="en-US" sz="11200" b="1" u="sng" dirty="0">
                <a:solidFill>
                  <a:srgbClr val="FF0000"/>
                </a:solidFill>
                <a:ea typeface="Calibri"/>
                <a:cs typeface="Times New Roman"/>
              </a:rPr>
              <a:t>vandalized</a:t>
            </a:r>
            <a:r>
              <a:rPr lang="en-US" sz="11200" b="1" u="sng" dirty="0">
                <a:ea typeface="Calibri"/>
                <a:cs typeface="Times New Roman"/>
              </a:rPr>
              <a:t> </a:t>
            </a:r>
            <a:r>
              <a:rPr lang="en-US" sz="11200" b="1" dirty="0">
                <a:ea typeface="Calibri"/>
                <a:cs typeface="Times New Roman"/>
              </a:rPr>
              <a:t>their businesses.  </a:t>
            </a:r>
            <a:endParaRPr lang="en-US" sz="11200" b="1" dirty="0" smtClean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11200" b="1" dirty="0" smtClean="0">
                <a:ea typeface="Calibri"/>
                <a:cs typeface="Times New Roman"/>
              </a:rPr>
              <a:t>Thousands </a:t>
            </a:r>
            <a:r>
              <a:rPr lang="en-US" sz="11200" b="1" dirty="0">
                <a:ea typeface="Calibri"/>
                <a:cs typeface="Times New Roman"/>
              </a:rPr>
              <a:t>were sent to </a:t>
            </a:r>
            <a:r>
              <a:rPr lang="en-US" sz="11200" b="1" u="sng" dirty="0">
                <a:solidFill>
                  <a:srgbClr val="FF0000"/>
                </a:solidFill>
                <a:ea typeface="Calibri"/>
                <a:cs typeface="Times New Roman"/>
              </a:rPr>
              <a:t>concentration camps.</a:t>
            </a:r>
            <a:endParaRPr lang="en-US" sz="112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endParaRPr lang="en-US" sz="4300" dirty="0"/>
          </a:p>
        </p:txBody>
      </p:sp>
      <p:pic>
        <p:nvPicPr>
          <p:cNvPr id="11266" name="Picture 2" descr="H:\5th Grade  Bundle\Pictures\Holocaust\imagesCALULRF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24000"/>
            <a:ext cx="4692339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84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30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effectLst/>
              </a:rPr>
              <a:t/>
            </a:r>
            <a:br>
              <a:rPr lang="en-US" sz="2800" dirty="0" smtClean="0">
                <a:effectLst/>
              </a:rPr>
            </a:br>
            <a:r>
              <a:rPr lang="en-US" sz="3600" b="1" dirty="0" smtClean="0">
                <a:effectLst/>
              </a:rPr>
              <a:t/>
            </a:r>
            <a:br>
              <a:rPr lang="en-US" sz="3600" b="1" dirty="0" smtClean="0">
                <a:effectLst/>
              </a:rPr>
            </a:br>
            <a:r>
              <a:rPr lang="en-US" sz="3600" b="1" dirty="0" smtClean="0">
                <a:effectLst/>
              </a:rPr>
              <a:t>Germany lost World War I and like the U.S., suffered a deep </a:t>
            </a:r>
            <a:r>
              <a:rPr lang="en-US" sz="3600" b="1" u="sng" dirty="0" smtClean="0">
                <a:solidFill>
                  <a:srgbClr val="FF0000"/>
                </a:solidFill>
                <a:effectLst/>
              </a:rPr>
              <a:t>economic depression.</a:t>
            </a:r>
            <a:r>
              <a:rPr lang="en-US" sz="3600" b="1" dirty="0" smtClean="0">
                <a:effectLst/>
              </a:rPr>
              <a:t/>
            </a:r>
            <a:br>
              <a:rPr lang="en-US" sz="3600" b="1" dirty="0" smtClean="0">
                <a:effectLst/>
              </a:rPr>
            </a:br>
            <a:endParaRPr lang="en-US" sz="3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0"/>
            <a:ext cx="2975106" cy="2688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4114800"/>
            <a:ext cx="845820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800" b="1" dirty="0">
                <a:ea typeface="Calibri"/>
                <a:cs typeface="Times New Roman"/>
              </a:rPr>
              <a:t>Germans wanted a strong leader and they elected the </a:t>
            </a:r>
            <a:r>
              <a:rPr lang="en-US" sz="2800" b="1" u="sng" dirty="0">
                <a:solidFill>
                  <a:srgbClr val="FF0000"/>
                </a:solidFill>
                <a:ea typeface="Calibri"/>
                <a:cs typeface="Times New Roman"/>
              </a:rPr>
              <a:t>Nazi Party</a:t>
            </a:r>
            <a:r>
              <a:rPr lang="en-US" sz="28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2800" b="1" dirty="0">
                <a:ea typeface="Calibri"/>
                <a:cs typeface="Times New Roman"/>
              </a:rPr>
              <a:t>to power in 1932. 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en-US" sz="2800" b="1" u="sng" dirty="0">
                <a:solidFill>
                  <a:srgbClr val="FF0000"/>
                </a:solidFill>
                <a:ea typeface="Calibri"/>
                <a:cs typeface="Times New Roman"/>
              </a:rPr>
              <a:t>Adolf Hitler</a:t>
            </a:r>
            <a:r>
              <a:rPr lang="en-US" sz="28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2800" b="1" dirty="0">
                <a:ea typeface="Calibri"/>
                <a:cs typeface="Times New Roman"/>
              </a:rPr>
              <a:t>was made chancellor in January, 1933 and became dictator in March of that year. </a:t>
            </a:r>
          </a:p>
        </p:txBody>
      </p:sp>
    </p:spTree>
    <p:extLst>
      <p:ext uri="{BB962C8B-B14F-4D97-AF65-F5344CB8AC3E}">
        <p14:creationId xmlns:p14="http://schemas.microsoft.com/office/powerpoint/2010/main" val="172165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29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u="sng" dirty="0" smtClean="0"/>
              <a:t>The Holocaust</a:t>
            </a:r>
            <a:endParaRPr lang="en-US" sz="48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81100"/>
            <a:ext cx="4572000" cy="4876800"/>
          </a:xfrm>
        </p:spPr>
        <p:txBody>
          <a:bodyPr>
            <a:normAutofit fontScale="92500"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solidFill>
                  <a:prstClr val="black"/>
                </a:solidFill>
                <a:ea typeface="Calibri"/>
                <a:cs typeface="Times New Roman"/>
              </a:rPr>
              <a:t>Soon Hitler’s Nazi government began killing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Jews, gypsies, and the disabled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.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solidFill>
                  <a:prstClr val="black"/>
                </a:solidFill>
                <a:ea typeface="Calibri"/>
                <a:cs typeface="Times New Roman"/>
              </a:rPr>
              <a:t>These people tried to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hide</a:t>
            </a:r>
            <a:r>
              <a:rPr lang="en-US" b="1" dirty="0">
                <a:solidFill>
                  <a:prstClr val="black"/>
                </a:solidFill>
                <a:ea typeface="Calibri"/>
                <a:cs typeface="Times New Roman"/>
              </a:rPr>
              <a:t>, but they were usually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found.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 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solidFill>
                  <a:prstClr val="black"/>
                </a:solidFill>
                <a:ea typeface="Calibri"/>
                <a:cs typeface="Times New Roman"/>
              </a:rPr>
              <a:t>These events were known as the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Holocaust.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229" y="2438400"/>
            <a:ext cx="4267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69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31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u="sng" dirty="0" smtClean="0"/>
              <a:t>The Holocaust</a:t>
            </a:r>
            <a:endParaRPr lang="en-US" sz="54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4191000" cy="5562600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2000" b="1" dirty="0">
                <a:solidFill>
                  <a:prstClr val="black"/>
                </a:solidFill>
                <a:ea typeface="Calibri"/>
                <a:cs typeface="Times New Roman"/>
              </a:rPr>
              <a:t>These groups of people, as well as people who tried to help them, were sent to concentration camps in </a:t>
            </a:r>
            <a:r>
              <a:rPr lang="en-US" sz="2000" b="1" u="sng" dirty="0">
                <a:solidFill>
                  <a:srgbClr val="FF0000"/>
                </a:solidFill>
                <a:ea typeface="Calibri"/>
                <a:cs typeface="Times New Roman"/>
              </a:rPr>
              <a:t>Germany, Poland, and other Nazi </a:t>
            </a:r>
            <a:r>
              <a:rPr lang="en-US" sz="2000" b="1" u="sng" dirty="0" err="1">
                <a:solidFill>
                  <a:srgbClr val="FF0000"/>
                </a:solidFill>
                <a:ea typeface="Calibri"/>
                <a:cs typeface="Times New Roman"/>
              </a:rPr>
              <a:t>territoires</a:t>
            </a:r>
            <a:r>
              <a:rPr lang="en-US" sz="2000" b="1" u="sng" dirty="0">
                <a:solidFill>
                  <a:srgbClr val="FF0000"/>
                </a:solidFill>
                <a:ea typeface="Calibri"/>
                <a:cs typeface="Times New Roman"/>
              </a:rPr>
              <a:t>.</a:t>
            </a:r>
            <a:r>
              <a:rPr lang="en-US" sz="2000" b="1" dirty="0">
                <a:solidFill>
                  <a:srgbClr val="FF0000"/>
                </a:solidFill>
                <a:ea typeface="Calibri"/>
                <a:cs typeface="Times New Roman"/>
              </a:rPr>
              <a:t>  </a:t>
            </a:r>
            <a:endParaRPr lang="en-US" sz="2000" b="1" dirty="0" smtClean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2000" b="1" dirty="0">
                <a:solidFill>
                  <a:prstClr val="black"/>
                </a:solidFill>
                <a:ea typeface="Calibri"/>
                <a:cs typeface="Times New Roman"/>
              </a:rPr>
              <a:t>At the camps, they were </a:t>
            </a:r>
            <a:r>
              <a:rPr lang="en-US" sz="2000" b="1" u="sng" dirty="0">
                <a:solidFill>
                  <a:srgbClr val="FF0000"/>
                </a:solidFill>
                <a:ea typeface="Calibri"/>
                <a:cs typeface="Times New Roman"/>
              </a:rPr>
              <a:t>gassed, shot, hanged, or worked and starved to death</a:t>
            </a:r>
            <a:r>
              <a:rPr lang="en-US" sz="2000" b="1" dirty="0">
                <a:solidFill>
                  <a:srgbClr val="FF0000"/>
                </a:solidFill>
                <a:ea typeface="Calibri"/>
                <a:cs typeface="Times New Roman"/>
              </a:rPr>
              <a:t>.  </a:t>
            </a:r>
            <a:r>
              <a:rPr lang="en-US" sz="2000" b="1" dirty="0">
                <a:solidFill>
                  <a:prstClr val="black"/>
                </a:solidFill>
                <a:ea typeface="Calibri"/>
                <a:cs typeface="Times New Roman"/>
              </a:rPr>
              <a:t>Many died of </a:t>
            </a:r>
            <a:r>
              <a:rPr lang="en-US" sz="2000" b="1" u="sng" dirty="0">
                <a:solidFill>
                  <a:srgbClr val="FF0000"/>
                </a:solidFill>
                <a:ea typeface="Calibri"/>
                <a:cs typeface="Times New Roman"/>
              </a:rPr>
              <a:t>disease.</a:t>
            </a:r>
            <a:r>
              <a:rPr lang="en-US" sz="2000" b="1" dirty="0">
                <a:solidFill>
                  <a:srgbClr val="FF0000"/>
                </a:solidFill>
                <a:ea typeface="Calibri"/>
                <a:cs typeface="Times New Roman"/>
              </a:rPr>
              <a:t>  </a:t>
            </a:r>
            <a:endParaRPr lang="en-US" sz="2000" b="1" dirty="0" smtClean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2000" b="1" dirty="0">
                <a:solidFill>
                  <a:prstClr val="black"/>
                </a:solidFill>
                <a:ea typeface="Calibri"/>
                <a:cs typeface="Times New Roman"/>
              </a:rPr>
              <a:t>Almost </a:t>
            </a:r>
            <a:r>
              <a:rPr lang="en-US" sz="2000" b="1" u="sng" dirty="0">
                <a:solidFill>
                  <a:srgbClr val="FF0000"/>
                </a:solidFill>
                <a:ea typeface="Calibri"/>
                <a:cs typeface="Times New Roman"/>
              </a:rPr>
              <a:t>6 million </a:t>
            </a:r>
            <a:r>
              <a:rPr lang="en-US" sz="2000" b="1" u="sng" dirty="0" err="1">
                <a:solidFill>
                  <a:srgbClr val="FF0000"/>
                </a:solidFill>
                <a:ea typeface="Calibri"/>
                <a:cs typeface="Times New Roman"/>
              </a:rPr>
              <a:t>jews</a:t>
            </a:r>
            <a:r>
              <a:rPr lang="en-US" sz="2000" b="1" u="sng" dirty="0">
                <a:solidFill>
                  <a:srgbClr val="FF0000"/>
                </a:solidFill>
                <a:ea typeface="Calibri"/>
                <a:cs typeface="Times New Roman"/>
              </a:rPr>
              <a:t> and 5 million other civilians</a:t>
            </a:r>
            <a:r>
              <a:rPr lang="en-US" sz="20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2000" b="1" dirty="0">
                <a:solidFill>
                  <a:prstClr val="black"/>
                </a:solidFill>
                <a:ea typeface="Calibri"/>
                <a:cs typeface="Times New Roman"/>
              </a:rPr>
              <a:t>were killed by the Nazi in the Holocaust. </a:t>
            </a:r>
          </a:p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368188"/>
            <a:ext cx="4457700" cy="419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66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5th Grade  Bundle\Pictures\Major Battles\D-Day\imagesCAISYPF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14" y="1524000"/>
            <a:ext cx="3352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u="sng" smtClean="0">
                <a:ea typeface="Calibri"/>
                <a:cs typeface="Times New Roman"/>
              </a:rPr>
              <a:t>D-Day</a:t>
            </a:r>
            <a:r>
              <a:rPr lang="en-US" sz="1050" smtClean="0">
                <a:ea typeface="Calibri"/>
                <a:cs typeface="Times New Roman"/>
              </a:rPr>
              <a:t/>
            </a:r>
            <a:br>
              <a:rPr lang="en-US" sz="1050" smtClean="0">
                <a:ea typeface="Calibri"/>
                <a:cs typeface="Times New Roman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5486400" cy="5410200"/>
          </a:xfrm>
        </p:spPr>
        <p:txBody>
          <a:bodyPr>
            <a:normAutofit fontScale="85000" lnSpcReduction="20000"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 smtClean="0">
                <a:ea typeface="Calibri"/>
                <a:cs typeface="Times New Roman"/>
              </a:rPr>
              <a:t>On June 6, 1944, Allied forces launched the largest sea attack in history.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3100" b="1" dirty="0" smtClean="0">
                <a:ea typeface="Calibri"/>
                <a:cs typeface="Times New Roman"/>
              </a:rPr>
              <a:t>160,000 troops or soldiers, crossed the English Channel in ships and planes landed on the beaches of </a:t>
            </a:r>
            <a:r>
              <a:rPr lang="en-US" sz="3100" b="1" u="sng" dirty="0" smtClean="0">
                <a:solidFill>
                  <a:srgbClr val="FF0000"/>
                </a:solidFill>
                <a:ea typeface="Calibri"/>
                <a:cs typeface="Times New Roman"/>
              </a:rPr>
              <a:t>Normandy France</a:t>
            </a:r>
            <a:r>
              <a:rPr lang="en-US" sz="3100" b="1" u="sng" dirty="0" smtClean="0">
                <a:ea typeface="Calibri"/>
                <a:cs typeface="Times New Roman"/>
              </a:rPr>
              <a:t>.</a:t>
            </a:r>
            <a:r>
              <a:rPr lang="en-US" sz="3100" b="1" dirty="0" smtClean="0">
                <a:ea typeface="Calibri"/>
                <a:cs typeface="Times New Roman"/>
              </a:rPr>
              <a:t> 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3100" b="1" dirty="0" smtClean="0">
                <a:ea typeface="Calibri"/>
                <a:cs typeface="Times New Roman"/>
              </a:rPr>
              <a:t>This was called </a:t>
            </a:r>
            <a:r>
              <a:rPr lang="en-US" sz="3100" b="1" u="sng" dirty="0" smtClean="0">
                <a:solidFill>
                  <a:srgbClr val="FF0000"/>
                </a:solidFill>
                <a:ea typeface="Calibri"/>
                <a:cs typeface="Times New Roman"/>
              </a:rPr>
              <a:t>D-Day</a:t>
            </a:r>
            <a:r>
              <a:rPr lang="en-US" sz="3100" b="1" dirty="0" smtClean="0">
                <a:solidFill>
                  <a:srgbClr val="FF0000"/>
                </a:solidFill>
                <a:ea typeface="Calibri"/>
                <a:cs typeface="Times New Roman"/>
              </a:rPr>
              <a:t>. 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3100" b="1" dirty="0" smtClean="0">
                <a:ea typeface="Calibri"/>
                <a:cs typeface="Times New Roman"/>
              </a:rPr>
              <a:t>American General </a:t>
            </a:r>
            <a:r>
              <a:rPr lang="en-US" sz="3100" b="1" u="sng" dirty="0" smtClean="0">
                <a:solidFill>
                  <a:srgbClr val="FF0000"/>
                </a:solidFill>
                <a:ea typeface="Calibri"/>
                <a:cs typeface="Times New Roman"/>
              </a:rPr>
              <a:t>Dwight Eisenhower</a:t>
            </a:r>
            <a:r>
              <a:rPr lang="en-US" sz="3100" b="1" dirty="0" smtClean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3100" b="1" dirty="0" smtClean="0">
                <a:ea typeface="Calibri"/>
                <a:cs typeface="Times New Roman"/>
              </a:rPr>
              <a:t>led the surprise attack. 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3100" b="1" dirty="0" smtClean="0">
                <a:ea typeface="Calibri"/>
                <a:cs typeface="Times New Roman"/>
              </a:rPr>
              <a:t>It was a huge battle and thousands of people on both sides died as the fight moved through </a:t>
            </a:r>
            <a:r>
              <a:rPr lang="en-US" sz="3100" b="1" u="sng" dirty="0" smtClean="0">
                <a:solidFill>
                  <a:srgbClr val="FF0000"/>
                </a:solidFill>
                <a:ea typeface="Calibri"/>
                <a:cs typeface="Times New Roman"/>
              </a:rPr>
              <a:t>France.</a:t>
            </a:r>
            <a:r>
              <a:rPr lang="en-US" sz="3100" b="1" dirty="0" smtClean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45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H:\5th Grade  Bundle\Pictures\Major Battles\D-Day\imagesCAPNW6E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353874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:\5th Grade  Bundle\Pictures\Major Battles\D-Day\imagesCAVBET2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860" y="1447800"/>
            <a:ext cx="4577499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71800" y="2286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B0F0"/>
                </a:solidFill>
              </a:rPr>
              <a:t>D-Day</a:t>
            </a:r>
            <a:endParaRPr lang="en-US" sz="4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5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_Day__Operation_Overlord_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452" y="228600"/>
            <a:ext cx="8698948" cy="5410200"/>
          </a:xfrm>
        </p:spPr>
      </p:pic>
      <p:sp>
        <p:nvSpPr>
          <p:cNvPr id="5" name="TextBox 4"/>
          <p:cNvSpPr txBox="1"/>
          <p:nvPr/>
        </p:nvSpPr>
        <p:spPr>
          <a:xfrm>
            <a:off x="838200" y="60960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www.educationdiscovery.com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81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534400" cy="5867400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b="1" dirty="0" smtClean="0">
                <a:effectLst/>
              </a:rPr>
              <a:t>On August 25, 194, the Allied troops reached Paris, liberating it from the Nazis.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ea typeface="Calibri"/>
                <a:cs typeface="Times New Roman"/>
              </a:rPr>
              <a:t>The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Allied troops fought the Nazis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b="1" dirty="0" smtClean="0">
                <a:ea typeface="Calibri"/>
                <a:cs typeface="Times New Roman"/>
              </a:rPr>
              <a:t>throughout Europe</a:t>
            </a:r>
            <a:r>
              <a:rPr lang="en-US" b="1" dirty="0">
                <a:ea typeface="Calibri"/>
                <a:cs typeface="Times New Roman"/>
              </a:rPr>
              <a:t>.  </a:t>
            </a:r>
            <a:endParaRPr lang="en-US" sz="18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ea typeface="Calibri"/>
                <a:cs typeface="Times New Roman"/>
              </a:rPr>
              <a:t>They liberated, or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freed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, </a:t>
            </a:r>
            <a:r>
              <a:rPr lang="en-US" b="1" dirty="0">
                <a:ea typeface="Calibri"/>
                <a:cs typeface="Times New Roman"/>
              </a:rPr>
              <a:t>prisoners in Nazi concentration camps.  </a:t>
            </a:r>
            <a:endParaRPr lang="en-US" sz="18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ea typeface="Calibri"/>
                <a:cs typeface="Times New Roman"/>
              </a:rPr>
              <a:t>Military and government leaders had heard of the camps, but the stories had </a:t>
            </a:r>
            <a:r>
              <a:rPr lang="en-US" b="1" dirty="0" smtClean="0">
                <a:ea typeface="Calibri"/>
                <a:cs typeface="Times New Roman"/>
              </a:rPr>
              <a:t>seemed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too terrible to be true.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  </a:t>
            </a:r>
            <a:endParaRPr lang="en-US" sz="18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ea typeface="Calibri"/>
                <a:cs typeface="Times New Roman"/>
              </a:rPr>
              <a:t>When Allied troops saw the concentration camps, they were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horrified.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endParaRPr lang="en-US" sz="18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24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H:\5th Grade  Bundle\Pictures\Major Battles\V-E Day\imagesCAP8FOD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473" y="3837296"/>
            <a:ext cx="388280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:\5th Grade  Bundle\Pictures\Major Battles\V-E Day\imagesCA1WJE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380" y="228600"/>
            <a:ext cx="386183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027" y="772885"/>
            <a:ext cx="4953001" cy="6638155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ea typeface="Calibri"/>
                <a:cs typeface="Times New Roman"/>
              </a:rPr>
              <a:t>The war in Europe ended in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May 1945.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endParaRPr lang="en-US" sz="18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V-E Day (Victory in Europe Day)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b="1" dirty="0">
                <a:ea typeface="Calibri"/>
                <a:cs typeface="Times New Roman"/>
              </a:rPr>
              <a:t>was May 7, 1945.  </a:t>
            </a:r>
            <a:endParaRPr lang="en-US" sz="18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ea typeface="Calibri"/>
                <a:cs typeface="Times New Roman"/>
              </a:rPr>
              <a:t>The Nazis had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surrendered.  </a:t>
            </a:r>
            <a:endParaRPr lang="en-US" sz="18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ea typeface="Calibri"/>
                <a:cs typeface="Times New Roman"/>
              </a:rPr>
              <a:t>Hitler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killed himself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b="1" dirty="0">
                <a:ea typeface="Calibri"/>
                <a:cs typeface="Times New Roman"/>
              </a:rPr>
              <a:t>so he wouldn’t be captured.  </a:t>
            </a:r>
            <a:endParaRPr lang="en-US" sz="18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ea typeface="Calibri"/>
                <a:cs typeface="Times New Roman"/>
              </a:rPr>
              <a:t>Nazi Germany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collapsed.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  </a:t>
            </a:r>
            <a:endParaRPr lang="en-US" sz="18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2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:\5th Grade  Bundle\Pictures\Major Battles\V-E Day\wwii-headlines-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4" y="32982"/>
            <a:ext cx="9043916" cy="697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43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839200" cy="4648200"/>
          </a:xfrm>
        </p:spPr>
        <p:txBody>
          <a:bodyPr/>
          <a:lstStyle/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2400" b="1" dirty="0">
                <a:solidFill>
                  <a:prstClr val="black"/>
                </a:solidFill>
                <a:ea typeface="Calibri"/>
                <a:cs typeface="Times New Roman"/>
              </a:rPr>
              <a:t>Nazi leaders were </a:t>
            </a:r>
            <a:r>
              <a:rPr lang="en-US" sz="2400" b="1" u="sng" dirty="0">
                <a:solidFill>
                  <a:srgbClr val="FF0000"/>
                </a:solidFill>
                <a:ea typeface="Calibri"/>
                <a:cs typeface="Times New Roman"/>
              </a:rPr>
              <a:t>put on trial</a:t>
            </a:r>
            <a:r>
              <a:rPr lang="en-US" sz="24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2400" b="1" dirty="0">
                <a:solidFill>
                  <a:prstClr val="black"/>
                </a:solidFill>
                <a:ea typeface="Calibri"/>
                <a:cs typeface="Times New Roman"/>
              </a:rPr>
              <a:t>for their role in the Holocaust.  This was called the</a:t>
            </a:r>
            <a:r>
              <a:rPr lang="en-US" sz="24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ea typeface="Calibri"/>
                <a:cs typeface="Times New Roman"/>
              </a:rPr>
              <a:t>Nuremberg war crimes trials</a:t>
            </a:r>
            <a:r>
              <a:rPr lang="en-US" sz="2400" b="1" dirty="0">
                <a:solidFill>
                  <a:srgbClr val="FF0000"/>
                </a:solidFill>
                <a:ea typeface="Calibri"/>
                <a:cs typeface="Times New Roman"/>
              </a:rPr>
              <a:t>. 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2400" b="1" u="sng" dirty="0">
                <a:solidFill>
                  <a:srgbClr val="FF0000"/>
                </a:solidFill>
                <a:ea typeface="Calibri"/>
                <a:cs typeface="Times New Roman"/>
              </a:rPr>
              <a:t>Ten German leaders</a:t>
            </a:r>
            <a:r>
              <a:rPr lang="en-US" sz="24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2400" b="1" dirty="0">
                <a:solidFill>
                  <a:prstClr val="black"/>
                </a:solidFill>
                <a:ea typeface="Calibri"/>
                <a:cs typeface="Times New Roman"/>
              </a:rPr>
              <a:t>were hanged, </a:t>
            </a:r>
            <a:r>
              <a:rPr lang="en-US" sz="2400" b="1" u="sng" dirty="0">
                <a:solidFill>
                  <a:srgbClr val="FF0000"/>
                </a:solidFill>
                <a:ea typeface="Calibri"/>
                <a:cs typeface="Times New Roman"/>
              </a:rPr>
              <a:t>seven</a:t>
            </a:r>
            <a:r>
              <a:rPr lang="en-US" sz="2400" b="1" u="sng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en-US" sz="2400" b="1" dirty="0">
                <a:solidFill>
                  <a:prstClr val="black"/>
                </a:solidFill>
                <a:ea typeface="Calibri"/>
                <a:cs typeface="Times New Roman"/>
              </a:rPr>
              <a:t>given prison sentences. </a:t>
            </a:r>
            <a:endParaRPr lang="en-US" sz="2400" b="1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2400" b="1" dirty="0" smtClean="0">
                <a:solidFill>
                  <a:prstClr val="black"/>
                </a:solidFill>
                <a:ea typeface="Calibri"/>
                <a:cs typeface="Times New Roman"/>
              </a:rPr>
              <a:t>Other </a:t>
            </a:r>
            <a:r>
              <a:rPr lang="en-US" sz="2400" b="1" dirty="0">
                <a:solidFill>
                  <a:prstClr val="black"/>
                </a:solidFill>
                <a:ea typeface="Calibri"/>
                <a:cs typeface="Times New Roman"/>
              </a:rPr>
              <a:t>leaders were </a:t>
            </a:r>
            <a:r>
              <a:rPr lang="en-US" sz="2400" b="1" u="sng" dirty="0">
                <a:solidFill>
                  <a:srgbClr val="FF0000"/>
                </a:solidFill>
                <a:ea typeface="Calibri"/>
                <a:cs typeface="Times New Roman"/>
              </a:rPr>
              <a:t>tried or sentenced later.</a:t>
            </a:r>
            <a:r>
              <a:rPr lang="en-US" sz="24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18434" name="Picture 2" descr="H:\5th Grade  Bundle\Pictures\Nuremberg War Trials\thCAWC6O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5596414" cy="3908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62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983" y="2057400"/>
            <a:ext cx="438661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4495800" cy="5791200"/>
          </a:xfrm>
        </p:spPr>
        <p:txBody>
          <a:bodyPr>
            <a:normAutofit fontScale="775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endParaRPr lang="en-US" sz="3600" dirty="0"/>
          </a:p>
          <a:p>
            <a:pPr>
              <a:spcAft>
                <a:spcPts val="0"/>
              </a:spcAft>
            </a:pPr>
            <a:r>
              <a:rPr lang="en-US" sz="3600" dirty="0" smtClean="0">
                <a:effectLst/>
              </a:rPr>
              <a:t>By the end of 1942, the </a:t>
            </a:r>
            <a:r>
              <a:rPr lang="en-US" sz="3600" b="1" u="sng" dirty="0" smtClean="0">
                <a:solidFill>
                  <a:srgbClr val="FF0000"/>
                </a:solidFill>
                <a:effectLst/>
              </a:rPr>
              <a:t>Japanese</a:t>
            </a:r>
            <a:r>
              <a:rPr lang="en-US" sz="3600" dirty="0" smtClean="0">
                <a:effectLst/>
              </a:rPr>
              <a:t> controlled much of </a:t>
            </a:r>
            <a:r>
              <a:rPr lang="en-US" sz="3600" b="1" u="sng" dirty="0" smtClean="0">
                <a:solidFill>
                  <a:srgbClr val="FF0000"/>
                </a:solidFill>
                <a:effectLst/>
              </a:rPr>
              <a:t>East Asia</a:t>
            </a:r>
            <a:r>
              <a:rPr lang="en-US" sz="3600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3600" dirty="0" smtClean="0">
                <a:effectLst/>
              </a:rPr>
              <a:t>and many islands in the </a:t>
            </a:r>
            <a:r>
              <a:rPr lang="en-US" sz="3600" b="1" u="sng" dirty="0" smtClean="0">
                <a:solidFill>
                  <a:srgbClr val="FF0000"/>
                </a:solidFill>
                <a:effectLst/>
              </a:rPr>
              <a:t>Pacific Ocean.</a:t>
            </a:r>
            <a:r>
              <a:rPr lang="en-US" sz="3600" dirty="0" smtClean="0">
                <a:solidFill>
                  <a:srgbClr val="FF0000"/>
                </a:solidFill>
                <a:effectLst/>
              </a:rPr>
              <a:t>  </a:t>
            </a:r>
            <a:endParaRPr lang="en-US" sz="3600" dirty="0">
              <a:solidFill>
                <a:srgbClr val="FF0000"/>
              </a:solidFill>
            </a:endParaRPr>
          </a:p>
          <a:p>
            <a:pPr>
              <a:spcAft>
                <a:spcPts val="0"/>
              </a:spcAft>
            </a:pPr>
            <a:r>
              <a:rPr lang="en-US" sz="3600" b="1" dirty="0" smtClean="0">
                <a:solidFill>
                  <a:prstClr val="black"/>
                </a:solidFill>
                <a:ea typeface="Calibri"/>
                <a:cs typeface="Times New Roman"/>
              </a:rPr>
              <a:t>The </a:t>
            </a:r>
            <a:r>
              <a:rPr lang="en-US" sz="3600" b="1" dirty="0">
                <a:solidFill>
                  <a:prstClr val="black"/>
                </a:solidFill>
                <a:ea typeface="Calibri"/>
                <a:cs typeface="Times New Roman"/>
              </a:rPr>
              <a:t>Japanese way of fighting came as a </a:t>
            </a:r>
            <a:r>
              <a:rPr lang="en-US" sz="3600" b="1" u="sng" dirty="0">
                <a:solidFill>
                  <a:srgbClr val="FF0000"/>
                </a:solidFill>
                <a:ea typeface="Calibri"/>
                <a:cs typeface="Times New Roman"/>
              </a:rPr>
              <a:t>surprise</a:t>
            </a:r>
            <a:r>
              <a:rPr lang="en-US" sz="3600" b="1" dirty="0">
                <a:solidFill>
                  <a:prstClr val="black"/>
                </a:solidFill>
                <a:ea typeface="Calibri"/>
                <a:cs typeface="Times New Roman"/>
              </a:rPr>
              <a:t> to Allied forces.  </a:t>
            </a:r>
            <a:endParaRPr lang="en-US" sz="3600" b="1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3600" b="1" dirty="0" smtClean="0">
                <a:solidFill>
                  <a:prstClr val="black"/>
                </a:solidFill>
                <a:ea typeface="Calibri"/>
                <a:cs typeface="Times New Roman"/>
              </a:rPr>
              <a:t>The </a:t>
            </a:r>
            <a:r>
              <a:rPr lang="en-US" sz="3600" b="1" dirty="0">
                <a:solidFill>
                  <a:prstClr val="black"/>
                </a:solidFill>
                <a:ea typeface="Calibri"/>
                <a:cs typeface="Times New Roman"/>
              </a:rPr>
              <a:t>Japanese would crash their warplanes into Allied ships in </a:t>
            </a:r>
            <a:r>
              <a:rPr lang="en-US" sz="3600" b="1" u="sng" dirty="0">
                <a:solidFill>
                  <a:srgbClr val="FF0000"/>
                </a:solidFill>
                <a:ea typeface="Calibri"/>
                <a:cs typeface="Times New Roman"/>
              </a:rPr>
              <a:t>Kamikaze attacks</a:t>
            </a:r>
            <a:r>
              <a:rPr lang="en-US" sz="3600" b="1" dirty="0">
                <a:solidFill>
                  <a:srgbClr val="FF0000"/>
                </a:solidFill>
                <a:ea typeface="Calibri"/>
                <a:cs typeface="Times New Roman"/>
              </a:rPr>
              <a:t>.  </a:t>
            </a:r>
            <a:r>
              <a:rPr lang="en-US" sz="3600" b="1" dirty="0">
                <a:solidFill>
                  <a:prstClr val="black"/>
                </a:solidFill>
                <a:ea typeface="Calibri"/>
                <a:cs typeface="Times New Roman"/>
              </a:rPr>
              <a:t>Kamikaze means </a:t>
            </a:r>
            <a:r>
              <a:rPr lang="en-US" sz="3600" b="1" u="sng" dirty="0">
                <a:solidFill>
                  <a:srgbClr val="FF0000"/>
                </a:solidFill>
                <a:ea typeface="Calibri"/>
                <a:cs typeface="Times New Roman"/>
              </a:rPr>
              <a:t>divine wind</a:t>
            </a:r>
            <a:r>
              <a:rPr lang="en-US" sz="3600" b="1" dirty="0">
                <a:solidFill>
                  <a:srgbClr val="FF0000"/>
                </a:solidFill>
                <a:ea typeface="Calibri"/>
                <a:cs typeface="Times New Roman"/>
              </a:rPr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238836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/>
              <a:t>The War in the Pacific </a:t>
            </a:r>
            <a:endParaRPr lang="en-US" sz="4000" b="1" u="sng" dirty="0"/>
          </a:p>
        </p:txBody>
      </p:sp>
    </p:spTree>
    <p:extLst>
      <p:ext uri="{BB962C8B-B14F-4D97-AF65-F5344CB8AC3E}">
        <p14:creationId xmlns:p14="http://schemas.microsoft.com/office/powerpoint/2010/main" val="80846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>
            <a:normAutofit fontScale="90000"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dirty="0" smtClean="0">
                <a:ea typeface="Calibri"/>
                <a:cs typeface="Times New Roman"/>
              </a:rPr>
              <a:t/>
            </a:r>
            <a:br>
              <a:rPr lang="en-US" b="1" dirty="0" smtClean="0">
                <a:ea typeface="Calibri"/>
                <a:cs typeface="Times New Roman"/>
              </a:rPr>
            </a:br>
            <a:r>
              <a:rPr lang="en-US" b="1" dirty="0" smtClean="0">
                <a:ea typeface="Calibri"/>
                <a:cs typeface="Times New Roman"/>
              </a:rPr>
              <a:t>Hitler </a:t>
            </a:r>
            <a:r>
              <a:rPr lang="en-US" b="1" dirty="0">
                <a:ea typeface="Calibri"/>
                <a:cs typeface="Times New Roman"/>
              </a:rPr>
              <a:t>blamed the problems of Germany on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innocent people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.  </a:t>
            </a:r>
            <a:r>
              <a:rPr lang="en-US" sz="2000" b="1" dirty="0">
                <a:ea typeface="Calibri"/>
                <a:cs typeface="Times New Roman"/>
              </a:rPr>
              <a:t/>
            </a:r>
            <a:br>
              <a:rPr lang="en-US" sz="2000" b="1" dirty="0">
                <a:ea typeface="Calibri"/>
                <a:cs typeface="Times New Roman"/>
              </a:rPr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525963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endParaRPr lang="en-US" b="1" dirty="0" smtClean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 smtClean="0">
                <a:ea typeface="Calibri"/>
                <a:cs typeface="Times New Roman"/>
              </a:rPr>
              <a:t>He </a:t>
            </a:r>
            <a:r>
              <a:rPr lang="en-US" b="1" dirty="0">
                <a:ea typeface="Calibri"/>
                <a:cs typeface="Times New Roman"/>
              </a:rPr>
              <a:t>said </a:t>
            </a:r>
            <a:r>
              <a:rPr lang="en-US" b="1" i="1" dirty="0">
                <a:ea typeface="Calibri"/>
                <a:cs typeface="Times New Roman"/>
              </a:rPr>
              <a:t>“true” </a:t>
            </a:r>
            <a:r>
              <a:rPr lang="en-US" b="1" dirty="0">
                <a:ea typeface="Calibri"/>
                <a:cs typeface="Times New Roman"/>
              </a:rPr>
              <a:t>or </a:t>
            </a:r>
            <a:r>
              <a:rPr lang="en-US" b="1" dirty="0" smtClean="0">
                <a:ea typeface="Calibri"/>
                <a:cs typeface="Times New Roman"/>
              </a:rPr>
              <a:t>“</a:t>
            </a:r>
            <a:r>
              <a:rPr lang="en-US" b="1" i="1" dirty="0" smtClean="0">
                <a:ea typeface="Calibri"/>
                <a:cs typeface="Times New Roman"/>
              </a:rPr>
              <a:t>Aryan</a:t>
            </a:r>
            <a:r>
              <a:rPr lang="en-US" b="1" i="1" dirty="0">
                <a:ea typeface="Calibri"/>
                <a:cs typeface="Times New Roman"/>
              </a:rPr>
              <a:t>” </a:t>
            </a:r>
            <a:r>
              <a:rPr lang="en-US" b="1" dirty="0">
                <a:ea typeface="Calibri"/>
                <a:cs typeface="Times New Roman"/>
              </a:rPr>
              <a:t>Germans were the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smartest and most powerful people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b="1" dirty="0">
                <a:ea typeface="Calibri"/>
                <a:cs typeface="Times New Roman"/>
              </a:rPr>
              <a:t>and would soon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rule the world</a:t>
            </a:r>
            <a:r>
              <a:rPr lang="en-US" b="1" dirty="0">
                <a:ea typeface="Calibri"/>
                <a:cs typeface="Times New Roman"/>
              </a:rPr>
              <a:t>. </a:t>
            </a:r>
            <a:endParaRPr lang="en-US" sz="14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en-US" b="1" dirty="0">
                <a:ea typeface="Calibri"/>
                <a:cs typeface="Times New Roman"/>
              </a:rPr>
              <a:t>Most of the people Hitler called “true’ Germans liked him at first and they supported the Nazi Party because they believed Hitler would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make Germans powerful again.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endParaRPr lang="en-US" sz="1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40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177338" cy="691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74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5073556" cy="57150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ea typeface="Calibri"/>
                <a:cs typeface="Times New Roman"/>
              </a:rPr>
              <a:t>Like the Nazis, the Japanese militarists believed the Japanese were the </a:t>
            </a:r>
            <a:r>
              <a:rPr lang="en-US" sz="3600" b="1" u="sng" dirty="0">
                <a:solidFill>
                  <a:srgbClr val="FF0000"/>
                </a:solidFill>
                <a:ea typeface="Calibri"/>
                <a:cs typeface="Times New Roman"/>
              </a:rPr>
              <a:t>best, smartest and strongest</a:t>
            </a:r>
            <a:endParaRPr lang="en-US" sz="3600" dirty="0">
              <a:solidFill>
                <a:srgbClr val="FF0000"/>
              </a:solidFill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33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3300" b="1" dirty="0">
                <a:ea typeface="Calibri"/>
                <a:cs typeface="Times New Roman"/>
              </a:rPr>
              <a:t>The Japanese people worshiped their leader, </a:t>
            </a:r>
            <a:r>
              <a:rPr lang="en-US" sz="3300" b="1" u="sng" dirty="0">
                <a:solidFill>
                  <a:srgbClr val="FF0000"/>
                </a:solidFill>
                <a:ea typeface="Calibri"/>
                <a:cs typeface="Times New Roman"/>
              </a:rPr>
              <a:t>Emperor Hirohito</a:t>
            </a:r>
            <a:r>
              <a:rPr lang="en-US" sz="3300" b="1" dirty="0">
                <a:ea typeface="Calibri"/>
                <a:cs typeface="Times New Roman"/>
              </a:rPr>
              <a:t>. </a:t>
            </a:r>
            <a:endParaRPr lang="en-US" sz="3300" b="1" dirty="0" smtClean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33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3300" b="1" dirty="0">
                <a:ea typeface="Calibri"/>
                <a:cs typeface="Times New Roman"/>
              </a:rPr>
              <a:t>They believed that he was a </a:t>
            </a:r>
            <a:r>
              <a:rPr lang="en-US" sz="3300" b="1" u="sng" dirty="0">
                <a:solidFill>
                  <a:srgbClr val="FF0000"/>
                </a:solidFill>
                <a:ea typeface="Calibri"/>
                <a:cs typeface="Times New Roman"/>
              </a:rPr>
              <a:t>god.</a:t>
            </a:r>
            <a:r>
              <a:rPr lang="en-US" sz="3300" b="1" dirty="0">
                <a:solidFill>
                  <a:srgbClr val="FF0000"/>
                </a:solidFill>
                <a:ea typeface="Calibri"/>
                <a:cs typeface="Times New Roman"/>
              </a:rPr>
              <a:t>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"/>
            <a:ext cx="3193545" cy="53042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53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Admiral </a:t>
            </a:r>
            <a:r>
              <a:rPr lang="en-US" b="1" u="sng" dirty="0" smtClean="0">
                <a:solidFill>
                  <a:srgbClr val="FF0000"/>
                </a:solidFill>
                <a:effectLst/>
              </a:rPr>
              <a:t>Chester Nimitz</a:t>
            </a:r>
            <a:r>
              <a:rPr lang="en-US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dirty="0" smtClean="0">
                <a:effectLst/>
              </a:rPr>
              <a:t>led the Allied navy in the Pacific. </a:t>
            </a:r>
            <a:br>
              <a:rPr lang="en-US" dirty="0" smtClean="0"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1"/>
            <a:ext cx="4724400" cy="4267200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ea typeface="Calibri"/>
                <a:cs typeface="Times New Roman"/>
              </a:rPr>
              <a:t>He fought the Japanese by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island hopping.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- </a:t>
            </a:r>
            <a:r>
              <a:rPr lang="en-US" b="1" dirty="0">
                <a:ea typeface="Calibri"/>
                <a:cs typeface="Times New Roman"/>
              </a:rPr>
              <a:t>The Allies blocked islands so the Japanese could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not bring in food or troops</a:t>
            </a:r>
            <a:r>
              <a:rPr lang="en-US" b="1" dirty="0">
                <a:ea typeface="Calibri"/>
                <a:cs typeface="Times New Roman"/>
              </a:rPr>
              <a:t>. </a:t>
            </a:r>
            <a:endParaRPr lang="en-US" sz="16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ea typeface="Calibri"/>
                <a:cs typeface="Times New Roman"/>
              </a:rPr>
              <a:t>Nimitz captured the islands of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Iwo Jima and Okinawa</a:t>
            </a:r>
            <a:r>
              <a:rPr lang="en-US" b="1" dirty="0">
                <a:ea typeface="Calibri"/>
                <a:cs typeface="Times New Roman"/>
              </a:rPr>
              <a:t>.  </a:t>
            </a:r>
            <a:endParaRPr lang="en-US" sz="1600" b="1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48134"/>
            <a:ext cx="3075370" cy="36576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94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27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10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4876800" cy="5791200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solidFill>
                  <a:prstClr val="black"/>
                </a:solidFill>
                <a:ea typeface="Calibri"/>
                <a:cs typeface="Times New Roman"/>
              </a:rPr>
              <a:t>General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Douglas MacArthur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b="1" dirty="0">
                <a:solidFill>
                  <a:prstClr val="black"/>
                </a:solidFill>
                <a:ea typeface="Calibri"/>
                <a:cs typeface="Times New Roman"/>
              </a:rPr>
              <a:t>was the Supreme Commander of the Southwest Pacific.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 smtClean="0">
                <a:solidFill>
                  <a:prstClr val="black"/>
                </a:solidFill>
                <a:ea typeface="Calibri"/>
                <a:cs typeface="Times New Roman"/>
              </a:rPr>
              <a:t>Under </a:t>
            </a:r>
            <a:r>
              <a:rPr lang="en-US" b="1" dirty="0">
                <a:solidFill>
                  <a:prstClr val="black"/>
                </a:solidFill>
                <a:ea typeface="Calibri"/>
                <a:cs typeface="Times New Roman"/>
              </a:rPr>
              <a:t>his command, the Allies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took back the Philippines.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 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solidFill>
                  <a:prstClr val="black"/>
                </a:solidFill>
                <a:ea typeface="Calibri"/>
                <a:cs typeface="Times New Roman"/>
              </a:rPr>
              <a:t>The Japanese were losing, but they would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not surrender</a:t>
            </a:r>
            <a:r>
              <a:rPr lang="en-US" sz="2700" b="1" dirty="0">
                <a:solidFill>
                  <a:srgbClr val="FF0000"/>
                </a:solidFill>
                <a:ea typeface="Calibri"/>
                <a:cs typeface="Times New Roman"/>
              </a:rPr>
              <a:t>. </a:t>
            </a:r>
            <a:endParaRPr lang="en-US" sz="1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964" y="1143000"/>
            <a:ext cx="3810000" cy="381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29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86800" cy="1143000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b="1" dirty="0" smtClean="0">
                <a:effectLst/>
              </a:rPr>
              <a:t>In April </a:t>
            </a:r>
            <a:r>
              <a:rPr lang="en-US" sz="3600" b="1" u="sng" dirty="0" smtClean="0">
                <a:solidFill>
                  <a:srgbClr val="FF0000"/>
                </a:solidFill>
                <a:effectLst/>
              </a:rPr>
              <a:t>1945</a:t>
            </a:r>
            <a:r>
              <a:rPr lang="en-US" sz="3600" b="1" dirty="0" smtClean="0">
                <a:solidFill>
                  <a:srgbClr val="FF0000"/>
                </a:solidFill>
                <a:effectLst/>
              </a:rPr>
              <a:t>, </a:t>
            </a:r>
            <a:r>
              <a:rPr lang="en-US" sz="3600" b="1" dirty="0" smtClean="0">
                <a:effectLst/>
              </a:rPr>
              <a:t>President </a:t>
            </a:r>
            <a:r>
              <a:rPr lang="en-US" sz="3600" b="1" u="sng" dirty="0" smtClean="0">
                <a:solidFill>
                  <a:srgbClr val="FF0000"/>
                </a:solidFill>
                <a:effectLst/>
              </a:rPr>
              <a:t>Roosevelt died</a:t>
            </a:r>
            <a:r>
              <a:rPr lang="en-US" sz="3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3600" b="1" dirty="0" smtClean="0">
                <a:effectLst/>
              </a:rPr>
              <a:t>and so Vice President </a:t>
            </a:r>
            <a:r>
              <a:rPr lang="en-US" sz="3600" b="1" u="sng" dirty="0" smtClean="0">
                <a:solidFill>
                  <a:srgbClr val="FF0000"/>
                </a:solidFill>
                <a:effectLst/>
              </a:rPr>
              <a:t>Harry S. Truman became President</a:t>
            </a:r>
            <a:r>
              <a:rPr lang="en-US" sz="3600" b="1" dirty="0" smtClean="0">
                <a:solidFill>
                  <a:srgbClr val="FF0000"/>
                </a:solidFill>
                <a:effectLst/>
              </a:rPr>
              <a:t>.  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28800"/>
            <a:ext cx="3302208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3827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4" y="1981200"/>
            <a:ext cx="9057595" cy="4525963"/>
          </a:xfrm>
        </p:spPr>
        <p:txBody>
          <a:bodyPr/>
          <a:lstStyle/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solidFill>
                  <a:prstClr val="black"/>
                </a:solidFill>
                <a:ea typeface="Calibri"/>
                <a:cs typeface="Times New Roman"/>
              </a:rPr>
              <a:t>Truman decided to end the war by </a:t>
            </a:r>
            <a:r>
              <a:rPr lang="en-US" b="1" dirty="0" smtClean="0">
                <a:solidFill>
                  <a:prstClr val="black"/>
                </a:solidFill>
                <a:ea typeface="Calibri"/>
                <a:cs typeface="Times New Roman"/>
              </a:rPr>
              <a:t>dropping </a:t>
            </a:r>
            <a:r>
              <a:rPr lang="en-US" b="1" dirty="0">
                <a:solidFill>
                  <a:prstClr val="black"/>
                </a:solidFill>
                <a:ea typeface="Calibri"/>
                <a:cs typeface="Times New Roman"/>
              </a:rPr>
              <a:t>the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first</a:t>
            </a:r>
            <a:r>
              <a:rPr lang="en-US" b="1" u="sng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en-US" b="1" dirty="0">
                <a:solidFill>
                  <a:prstClr val="black"/>
                </a:solidFill>
                <a:ea typeface="Calibri"/>
                <a:cs typeface="Times New Roman"/>
              </a:rPr>
              <a:t>Atomic Bomb on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Hiroshima, Japan</a:t>
            </a:r>
            <a:r>
              <a:rPr lang="en-US" b="1" u="sng" dirty="0">
                <a:solidFill>
                  <a:prstClr val="black"/>
                </a:solidFill>
                <a:ea typeface="Calibri"/>
                <a:cs typeface="Times New Roman"/>
              </a:rPr>
              <a:t>.</a:t>
            </a:r>
            <a:r>
              <a:rPr lang="en-US" b="1" dirty="0">
                <a:solidFill>
                  <a:prstClr val="black"/>
                </a:solidFill>
                <a:ea typeface="Calibri"/>
                <a:cs typeface="Times New Roman"/>
              </a:rPr>
              <a:t>  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buFont typeface="Courier New"/>
              <a:buChar char="o"/>
            </a:pPr>
            <a:r>
              <a:rPr lang="en-US" sz="3200" b="1" dirty="0">
                <a:solidFill>
                  <a:prstClr val="black"/>
                </a:solidFill>
                <a:ea typeface="Calibri"/>
                <a:cs typeface="Times New Roman"/>
              </a:rPr>
              <a:t>It killed about </a:t>
            </a:r>
            <a:r>
              <a:rPr lang="en-US" sz="3200" b="1" u="sng" dirty="0">
                <a:solidFill>
                  <a:srgbClr val="FF0000"/>
                </a:solidFill>
                <a:ea typeface="Calibri"/>
                <a:cs typeface="Times New Roman"/>
              </a:rPr>
              <a:t>140,000 people</a:t>
            </a:r>
            <a:r>
              <a:rPr lang="en-US" sz="3200" b="1" dirty="0">
                <a:solidFill>
                  <a:prstClr val="black"/>
                </a:solidFill>
                <a:ea typeface="Calibri"/>
                <a:cs typeface="Times New Roman"/>
              </a:rPr>
              <a:t>, mostly civilians. </a:t>
            </a:r>
            <a:endParaRPr lang="en-US" sz="3200" b="1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endParaRPr lang="en-US" sz="32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solidFill>
                  <a:prstClr val="black"/>
                </a:solidFill>
                <a:ea typeface="Calibri"/>
                <a:cs typeface="Times New Roman"/>
              </a:rPr>
              <a:t>Three days later, a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second</a:t>
            </a:r>
            <a:r>
              <a:rPr lang="en-US" b="1" dirty="0">
                <a:solidFill>
                  <a:prstClr val="black"/>
                </a:solidFill>
                <a:ea typeface="Calibri"/>
                <a:cs typeface="Times New Roman"/>
              </a:rPr>
              <a:t> atomic bomb was dropped on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Nagasaki, Japan</a:t>
            </a:r>
            <a:r>
              <a:rPr lang="en-US" b="1" dirty="0">
                <a:solidFill>
                  <a:prstClr val="black"/>
                </a:solidFill>
                <a:ea typeface="Calibri"/>
                <a:cs typeface="Times New Roman"/>
              </a:rPr>
              <a:t>. 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buFont typeface="Courier New"/>
              <a:buChar char="o"/>
            </a:pPr>
            <a:r>
              <a:rPr lang="en-US" sz="3200" b="1" dirty="0">
                <a:solidFill>
                  <a:prstClr val="black"/>
                </a:solidFill>
                <a:ea typeface="Calibri"/>
                <a:cs typeface="Times New Roman"/>
              </a:rPr>
              <a:t>It killed </a:t>
            </a:r>
            <a:r>
              <a:rPr lang="en-US" sz="3200" b="1" u="sng" dirty="0">
                <a:solidFill>
                  <a:srgbClr val="FF0000"/>
                </a:solidFill>
                <a:ea typeface="Calibri"/>
                <a:cs typeface="Times New Roman"/>
              </a:rPr>
              <a:t>75,000 civilians.</a:t>
            </a:r>
            <a:endParaRPr lang="en-US" sz="32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lvl="0" indent="0">
              <a:buNone/>
            </a:pP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599"/>
            <a:ext cx="8763000" cy="18534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56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31" y="2133599"/>
            <a:ext cx="4399569" cy="329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indent="-342900">
              <a:lnSpc>
                <a:spcPct val="115000"/>
              </a:lnSpc>
              <a:spcBef>
                <a:spcPts val="0"/>
              </a:spcBef>
            </a:pPr>
            <a:r>
              <a:rPr lang="en-US" sz="40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0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000" b="1" dirty="0" smtClean="0">
                <a:solidFill>
                  <a:prstClr val="black"/>
                </a:solidFill>
                <a:ea typeface="Calibri"/>
                <a:cs typeface="Times New Roman"/>
              </a:rPr>
              <a:t>The </a:t>
            </a:r>
            <a:r>
              <a:rPr lang="en-US" sz="4000" b="1" u="sng" dirty="0">
                <a:solidFill>
                  <a:srgbClr val="FF0000"/>
                </a:solidFill>
                <a:ea typeface="Calibri"/>
                <a:cs typeface="Times New Roman"/>
              </a:rPr>
              <a:t>Japanese agreed to surrender</a:t>
            </a:r>
            <a:r>
              <a:rPr lang="en-US" sz="40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4000" b="1" dirty="0">
                <a:solidFill>
                  <a:prstClr val="black"/>
                </a:solidFill>
                <a:ea typeface="Calibri"/>
                <a:cs typeface="Times New Roman"/>
              </a:rPr>
              <a:t>terms on August 15, 1945.  </a:t>
            </a:r>
            <a:br>
              <a:rPr lang="en-US" sz="4000" b="1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953000" cy="4495800"/>
          </a:xfrm>
        </p:spPr>
        <p:txBody>
          <a:bodyPr>
            <a:normAutofit fontScale="85000" lnSpcReduction="20000"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 smtClean="0">
                <a:ea typeface="Calibri"/>
                <a:cs typeface="Times New Roman"/>
              </a:rPr>
              <a:t>World </a:t>
            </a:r>
            <a:r>
              <a:rPr lang="en-US" b="1" dirty="0">
                <a:ea typeface="Calibri"/>
                <a:cs typeface="Times New Roman"/>
              </a:rPr>
              <a:t>War II was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over.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  </a:t>
            </a:r>
            <a:endParaRPr lang="en-US" sz="1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ea typeface="Calibri"/>
                <a:cs typeface="Times New Roman"/>
              </a:rPr>
              <a:t>World War II caused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many changes in America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.  </a:t>
            </a:r>
            <a:endParaRPr lang="en-US" sz="1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V-J Day (Victory over Japan Day)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b="1" dirty="0">
                <a:ea typeface="Calibri"/>
                <a:cs typeface="Times New Roman"/>
              </a:rPr>
              <a:t>was September 2, 1945, when the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Japanese formally </a:t>
            </a:r>
            <a:r>
              <a:rPr lang="en-US" b="1" u="sng" dirty="0">
                <a:ea typeface="Calibri"/>
                <a:cs typeface="Times New Roman"/>
              </a:rPr>
              <a:t>surrendered.</a:t>
            </a:r>
            <a:r>
              <a:rPr lang="en-US" b="1" dirty="0">
                <a:ea typeface="Calibri"/>
                <a:cs typeface="Times New Roman"/>
              </a:rPr>
              <a:t> </a:t>
            </a:r>
            <a:endParaRPr lang="en-US" sz="14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ea typeface="Calibri"/>
                <a:cs typeface="Times New Roman"/>
              </a:rPr>
              <a:t>General Mac Arthur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accepted the surrender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b="1" dirty="0">
                <a:ea typeface="Calibri"/>
                <a:cs typeface="Times New Roman"/>
              </a:rPr>
              <a:t>on board the USS Missouri in Tokyo Bay on that day. </a:t>
            </a:r>
            <a:endParaRPr lang="en-US" sz="1400" b="1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1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u="sng" dirty="0">
                <a:ea typeface="Calibri"/>
                <a:cs typeface="Times New Roman"/>
              </a:rPr>
              <a:t>Changing Roles in Society</a:t>
            </a:r>
            <a:r>
              <a:rPr lang="en-US" sz="1050" dirty="0">
                <a:ea typeface="Calibri"/>
                <a:cs typeface="Times New Roman"/>
              </a:rPr>
              <a:t/>
            </a:r>
            <a:br>
              <a:rPr lang="en-US" sz="1050" dirty="0">
                <a:ea typeface="Calibri"/>
                <a:cs typeface="Times New Roman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10600" cy="5181600"/>
          </a:xfrm>
        </p:spPr>
        <p:txBody>
          <a:bodyPr>
            <a:norm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b="1" dirty="0">
                <a:ea typeface="Calibri"/>
                <a:cs typeface="Calibri"/>
              </a:rPr>
              <a:t>Women’s Roles: </a:t>
            </a:r>
            <a:endParaRPr lang="en-US" sz="16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ea typeface="Calibri"/>
                <a:cs typeface="Calibri"/>
              </a:rPr>
              <a:t>Low-income women worked in</a:t>
            </a:r>
            <a:r>
              <a:rPr lang="en-US" b="1" dirty="0">
                <a:solidFill>
                  <a:srgbClr val="FF0000"/>
                </a:solidFill>
                <a:ea typeface="Calibri"/>
                <a:cs typeface="Calibri"/>
              </a:rPr>
              <a:t>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Calibri"/>
              </a:rPr>
              <a:t>sweatshops</a:t>
            </a:r>
            <a:r>
              <a:rPr lang="en-US" b="1" dirty="0">
                <a:solidFill>
                  <a:srgbClr val="FF0000"/>
                </a:solidFill>
                <a:ea typeface="Calibri"/>
                <a:cs typeface="Calibri"/>
              </a:rPr>
              <a:t> </a:t>
            </a:r>
            <a:r>
              <a:rPr lang="en-US" b="1" dirty="0">
                <a:ea typeface="Calibri"/>
                <a:cs typeface="Calibri"/>
              </a:rPr>
              <a:t>and other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Calibri"/>
              </a:rPr>
              <a:t>factories</a:t>
            </a:r>
            <a:r>
              <a:rPr lang="en-US" b="1" dirty="0">
                <a:solidFill>
                  <a:srgbClr val="FF0000"/>
                </a:solidFill>
                <a:ea typeface="Calibri"/>
                <a:cs typeface="Calibri"/>
              </a:rPr>
              <a:t> </a:t>
            </a:r>
            <a:r>
              <a:rPr lang="en-US" b="1" dirty="0">
                <a:ea typeface="Calibri"/>
                <a:cs typeface="Calibri"/>
              </a:rPr>
              <a:t>so they could support themselves and others</a:t>
            </a:r>
            <a:r>
              <a:rPr lang="en-US" b="1" dirty="0" smtClean="0">
                <a:ea typeface="Calibri"/>
                <a:cs typeface="Calibri"/>
              </a:rPr>
              <a:t>.</a:t>
            </a:r>
            <a:endParaRPr lang="en-US" sz="1600" b="1" dirty="0">
              <a:ea typeface="Calibri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71" y="2971800"/>
            <a:ext cx="4402137" cy="29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93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10600" cy="5821363"/>
          </a:xfrm>
        </p:spPr>
        <p:txBody>
          <a:bodyPr/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en-US" sz="4000" b="1" dirty="0">
                <a:solidFill>
                  <a:prstClr val="black"/>
                </a:solidFill>
                <a:ea typeface="Calibri"/>
                <a:cs typeface="Calibri"/>
              </a:rPr>
              <a:t>Before the war, middle-class women did not have jobs.  They were expected to </a:t>
            </a:r>
            <a:r>
              <a:rPr lang="en-US" sz="4000" b="1" u="sng" dirty="0">
                <a:solidFill>
                  <a:srgbClr val="FF0000"/>
                </a:solidFill>
                <a:ea typeface="Calibri"/>
                <a:cs typeface="Calibri"/>
              </a:rPr>
              <a:t>stay at home and raise families.</a:t>
            </a:r>
            <a:r>
              <a:rPr lang="en-US" sz="4000" b="1" dirty="0">
                <a:solidFill>
                  <a:srgbClr val="FF0000"/>
                </a:solidFill>
                <a:ea typeface="Calibri"/>
                <a:cs typeface="Calibri"/>
              </a:rPr>
              <a:t> </a:t>
            </a:r>
            <a:endParaRPr lang="en-US" sz="4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en-US" sz="4000" b="1" dirty="0">
                <a:solidFill>
                  <a:prstClr val="black"/>
                </a:solidFill>
                <a:ea typeface="Calibri"/>
                <a:cs typeface="Calibri"/>
              </a:rPr>
              <a:t>During the war, </a:t>
            </a:r>
            <a:r>
              <a:rPr lang="en-US" sz="4000" b="1" dirty="0" smtClean="0">
                <a:solidFill>
                  <a:prstClr val="black"/>
                </a:solidFill>
                <a:ea typeface="Calibri"/>
                <a:cs typeface="Calibri"/>
              </a:rPr>
              <a:t>they took </a:t>
            </a:r>
            <a:r>
              <a:rPr lang="en-US" sz="4000" b="1" dirty="0">
                <a:solidFill>
                  <a:prstClr val="black"/>
                </a:solidFill>
                <a:ea typeface="Calibri"/>
                <a:cs typeface="Calibri"/>
              </a:rPr>
              <a:t>all sorts of jobs, including </a:t>
            </a:r>
            <a:r>
              <a:rPr lang="en-US" sz="4000" b="1" u="sng" dirty="0">
                <a:solidFill>
                  <a:srgbClr val="FF0000"/>
                </a:solidFill>
                <a:ea typeface="Calibri"/>
                <a:cs typeface="Calibri"/>
              </a:rPr>
              <a:t>physical labor in factories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018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7300" b="1" u="sng" dirty="0">
                <a:ea typeface="Calibri"/>
                <a:cs typeface="Times New Roman"/>
              </a:rPr>
              <a:t>World War II Begins</a:t>
            </a:r>
            <a:r>
              <a:rPr lang="en-US" sz="2000" dirty="0">
                <a:ea typeface="Calibri"/>
                <a:cs typeface="Times New Roman"/>
              </a:rPr>
              <a:t/>
            </a:r>
            <a:br>
              <a:rPr lang="en-US" sz="2000" dirty="0">
                <a:ea typeface="Calibri"/>
                <a:cs typeface="Times New Roman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10600" cy="4525963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dirty="0">
                <a:ea typeface="Calibri"/>
                <a:cs typeface="Times New Roman"/>
              </a:rPr>
              <a:t>In 1939, Germany invaded Czechoslovakia and then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b="1" u="sng" dirty="0" smtClean="0">
                <a:solidFill>
                  <a:srgbClr val="FF0000"/>
                </a:solidFill>
                <a:ea typeface="Calibri"/>
                <a:cs typeface="Times New Roman"/>
              </a:rPr>
              <a:t>Poland</a:t>
            </a:r>
            <a:r>
              <a:rPr lang="en-US" b="1" dirty="0" smtClean="0">
                <a:ea typeface="Calibri"/>
                <a:cs typeface="Times New Roman"/>
              </a:rPr>
              <a:t>.</a:t>
            </a:r>
            <a:endParaRPr lang="en-US" sz="1600" b="1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dirty="0" smtClean="0">
                <a:ea typeface="Calibri"/>
                <a:cs typeface="Times New Roman"/>
              </a:rPr>
              <a:t>Hitler </a:t>
            </a:r>
            <a:r>
              <a:rPr lang="en-US" b="1" dirty="0">
                <a:ea typeface="Calibri"/>
                <a:cs typeface="Times New Roman"/>
              </a:rPr>
              <a:t>and Joseph Stalin, leader of the Soviet Union,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signed a secret treaty.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  </a:t>
            </a:r>
            <a:endParaRPr lang="en-US" sz="16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001"/>
            <a:ext cx="1947862" cy="259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3810001"/>
            <a:ext cx="2928897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71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 smtClean="0">
                <a:ea typeface="Calibri"/>
                <a:cs typeface="Calibri"/>
              </a:rPr>
              <a:t/>
            </a:r>
            <a:br>
              <a:rPr lang="en-US" sz="3600" dirty="0" smtClean="0">
                <a:ea typeface="Calibri"/>
                <a:cs typeface="Calibri"/>
              </a:rPr>
            </a:br>
            <a:r>
              <a:rPr lang="en-US" sz="3600" b="1" dirty="0" smtClean="0">
                <a:ea typeface="Calibri"/>
                <a:cs typeface="Calibri"/>
              </a:rPr>
              <a:t>After </a:t>
            </a:r>
            <a:r>
              <a:rPr lang="en-US" sz="3600" b="1" dirty="0">
                <a:ea typeface="Calibri"/>
                <a:cs typeface="Calibri"/>
              </a:rPr>
              <a:t>the war, many of </a:t>
            </a:r>
            <a:r>
              <a:rPr lang="en-US" sz="3600" b="1" dirty="0" smtClean="0">
                <a:ea typeface="Calibri"/>
                <a:cs typeface="Calibri"/>
              </a:rPr>
              <a:t>the women </a:t>
            </a:r>
            <a:r>
              <a:rPr lang="en-US" sz="3600" b="1" dirty="0">
                <a:ea typeface="Calibri"/>
                <a:cs typeface="Calibri"/>
              </a:rPr>
              <a:t>wanted to keep their jobs.  </a:t>
            </a:r>
            <a:r>
              <a:rPr lang="en-US" sz="2400" dirty="0">
                <a:ea typeface="Calibri"/>
                <a:cs typeface="Times New Roman"/>
              </a:rPr>
              <a:t/>
            </a:r>
            <a:br>
              <a:rPr lang="en-US" sz="2400" dirty="0">
                <a:ea typeface="Calibri"/>
                <a:cs typeface="Times New Roman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37" y="1524000"/>
            <a:ext cx="8686800" cy="4525963"/>
          </a:xfrm>
        </p:spPr>
        <p:txBody>
          <a:bodyPr/>
          <a:lstStyle/>
          <a:p>
            <a:pPr>
              <a:spcBef>
                <a:spcPts val="0"/>
              </a:spcBef>
              <a:buFont typeface="Courier New"/>
              <a:buChar char="o"/>
            </a:pPr>
            <a:r>
              <a:rPr lang="en-US" sz="2400" b="1" dirty="0" smtClean="0">
                <a:ea typeface="Calibri"/>
                <a:cs typeface="Calibri"/>
              </a:rPr>
              <a:t>Soldiers came home from the war and </a:t>
            </a:r>
            <a:r>
              <a:rPr lang="en-US" sz="2400" b="1" u="sng" dirty="0" smtClean="0">
                <a:solidFill>
                  <a:srgbClr val="FF0000"/>
                </a:solidFill>
                <a:ea typeface="Calibri"/>
                <a:cs typeface="Calibri"/>
              </a:rPr>
              <a:t>took </a:t>
            </a:r>
            <a:r>
              <a:rPr lang="en-US" sz="2400" b="1" u="sng" dirty="0">
                <a:solidFill>
                  <a:srgbClr val="FF0000"/>
                </a:solidFill>
                <a:ea typeface="Calibri"/>
                <a:cs typeface="Calibri"/>
              </a:rPr>
              <a:t>back their jobs.</a:t>
            </a:r>
            <a:r>
              <a:rPr lang="en-US" sz="2400" b="1" dirty="0">
                <a:solidFill>
                  <a:srgbClr val="FF0000"/>
                </a:solidFill>
                <a:ea typeface="Calibri"/>
                <a:cs typeface="Calibri"/>
              </a:rPr>
              <a:t> </a:t>
            </a:r>
            <a:endParaRPr lang="en-US" sz="2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spcBef>
                <a:spcPts val="0"/>
              </a:spcBef>
              <a:buFont typeface="Courier New"/>
              <a:buChar char="o"/>
            </a:pPr>
            <a:r>
              <a:rPr lang="en-US" sz="2400" b="1" dirty="0">
                <a:ea typeface="Calibri"/>
                <a:cs typeface="Calibri"/>
              </a:rPr>
              <a:t>Women then found jobs as </a:t>
            </a:r>
            <a:r>
              <a:rPr lang="en-US" sz="2400" b="1" u="sng" dirty="0">
                <a:solidFill>
                  <a:srgbClr val="FF0000"/>
                </a:solidFill>
                <a:ea typeface="Calibri"/>
                <a:cs typeface="Calibri"/>
              </a:rPr>
              <a:t>teachers, nurses, and other work</a:t>
            </a:r>
            <a:r>
              <a:rPr lang="en-US" sz="2400" b="1" dirty="0">
                <a:solidFill>
                  <a:srgbClr val="FF0000"/>
                </a:solidFill>
                <a:ea typeface="Calibri"/>
                <a:cs typeface="Calibri"/>
              </a:rPr>
              <a:t> </a:t>
            </a:r>
            <a:r>
              <a:rPr lang="en-US" sz="2400" b="1" dirty="0">
                <a:ea typeface="Calibri"/>
                <a:cs typeface="Calibri"/>
              </a:rPr>
              <a:t>more open to women. </a:t>
            </a:r>
            <a:endParaRPr lang="en-US" sz="2400" b="1" dirty="0">
              <a:ea typeface="Calibri"/>
              <a:cs typeface="Times New Roman"/>
            </a:endParaRPr>
          </a:p>
          <a:p>
            <a:pPr>
              <a:spcBef>
                <a:spcPts val="0"/>
              </a:spcBef>
              <a:spcAft>
                <a:spcPts val="1000"/>
              </a:spcAft>
              <a:buFont typeface="Courier New"/>
              <a:buChar char="o"/>
            </a:pPr>
            <a:r>
              <a:rPr lang="en-US" sz="2400" b="1" dirty="0">
                <a:ea typeface="Calibri"/>
                <a:cs typeface="Calibri"/>
              </a:rPr>
              <a:t>More and more </a:t>
            </a:r>
            <a:r>
              <a:rPr lang="en-US" sz="2400" b="1" u="sng" dirty="0">
                <a:solidFill>
                  <a:srgbClr val="FF0000"/>
                </a:solidFill>
                <a:ea typeface="Calibri"/>
                <a:cs typeface="Calibri"/>
              </a:rPr>
              <a:t>women entered the workforce</a:t>
            </a:r>
            <a:r>
              <a:rPr lang="en-US" sz="2400" b="1" dirty="0">
                <a:solidFill>
                  <a:srgbClr val="FF0000"/>
                </a:solidFill>
                <a:ea typeface="Calibri"/>
                <a:cs typeface="Calibri"/>
              </a:rPr>
              <a:t>.  </a:t>
            </a:r>
            <a:endParaRPr lang="en-US" sz="2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124200"/>
            <a:ext cx="5749925" cy="344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46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638769">
            <a:off x="226517" y="914400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900" b="1" u="sng" dirty="0">
                <a:ea typeface="Calibri"/>
                <a:cs typeface="Calibri"/>
              </a:rPr>
              <a:t>Tuskegee Airmen</a:t>
            </a:r>
            <a:r>
              <a:rPr lang="en-US" sz="2400" dirty="0">
                <a:ea typeface="Calibri"/>
                <a:cs typeface="Times New Roman"/>
              </a:rPr>
              <a:t/>
            </a:r>
            <a:br>
              <a:rPr lang="en-US" sz="2400" dirty="0">
                <a:ea typeface="Calibri"/>
                <a:cs typeface="Times New Roman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endParaRPr lang="en-US" b="1" dirty="0" smtClean="0">
              <a:effectLst/>
              <a:cs typeface="Calibri"/>
            </a:endParaRPr>
          </a:p>
          <a:p>
            <a:pPr marL="0" indent="0">
              <a:spcAft>
                <a:spcPts val="0"/>
              </a:spcAft>
              <a:buNone/>
            </a:pPr>
            <a:endParaRPr lang="en-US" b="1" dirty="0">
              <a:cs typeface="Calibri"/>
            </a:endParaRPr>
          </a:p>
          <a:p>
            <a:pPr marL="0" indent="0">
              <a:spcAft>
                <a:spcPts val="0"/>
              </a:spcAft>
              <a:buNone/>
            </a:pPr>
            <a:endParaRPr lang="en-US" b="1" dirty="0" smtClean="0">
              <a:effectLst/>
              <a:cs typeface="Calibri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b="1" dirty="0" smtClean="0">
                <a:effectLst/>
                <a:cs typeface="Calibri"/>
              </a:rPr>
              <a:t>The Tuskegee Airmen were </a:t>
            </a:r>
            <a:r>
              <a:rPr lang="en-US" b="1" u="sng" dirty="0" smtClean="0">
                <a:solidFill>
                  <a:srgbClr val="FF0000"/>
                </a:solidFill>
                <a:effectLst/>
                <a:cs typeface="Calibri"/>
              </a:rPr>
              <a:t>African American pilots</a:t>
            </a:r>
            <a:r>
              <a:rPr lang="en-US" b="1" dirty="0" smtClean="0">
                <a:solidFill>
                  <a:srgbClr val="FF0000"/>
                </a:solidFill>
                <a:effectLst/>
                <a:cs typeface="Calibri"/>
              </a:rPr>
              <a:t> </a:t>
            </a:r>
            <a:r>
              <a:rPr lang="en-US" b="1" dirty="0" smtClean="0">
                <a:effectLst/>
                <a:cs typeface="Calibri"/>
              </a:rPr>
              <a:t>who fought with 332</a:t>
            </a:r>
            <a:r>
              <a:rPr lang="en-US" b="1" baseline="30000" dirty="0" smtClean="0">
                <a:effectLst/>
                <a:cs typeface="Calibri"/>
              </a:rPr>
              <a:t>nd</a:t>
            </a:r>
            <a:r>
              <a:rPr lang="en-US" b="1" dirty="0" smtClean="0">
                <a:effectLst/>
                <a:cs typeface="Calibri"/>
              </a:rPr>
              <a:t> Fighter Group of the U.S. Army Air Corps in the World War II.  </a:t>
            </a:r>
            <a:endParaRPr lang="en-US" b="1" dirty="0" smtClean="0">
              <a:effectLst/>
            </a:endParaRPr>
          </a:p>
          <a:p>
            <a:pPr marL="0" indent="0">
              <a:spcAft>
                <a:spcPts val="0"/>
              </a:spcAft>
              <a:buNone/>
            </a:pPr>
            <a:endParaRPr lang="en-US" b="1" dirty="0" smtClean="0">
              <a:effectLst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ea typeface="Calibri"/>
                <a:cs typeface="Calibri"/>
              </a:rPr>
              <a:t>They were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Calibri"/>
              </a:rPr>
              <a:t>the first African American pilots</a:t>
            </a:r>
            <a:r>
              <a:rPr lang="en-US" b="1" dirty="0">
                <a:solidFill>
                  <a:srgbClr val="FF0000"/>
                </a:solidFill>
                <a:ea typeface="Calibri"/>
                <a:cs typeface="Calibri"/>
              </a:rPr>
              <a:t> </a:t>
            </a:r>
            <a:r>
              <a:rPr lang="en-US" b="1" dirty="0">
                <a:ea typeface="Calibri"/>
                <a:cs typeface="Calibri"/>
              </a:rPr>
              <a:t>in the U.S. military. </a:t>
            </a:r>
            <a:endParaRPr lang="en-US" sz="18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en-US" b="1" dirty="0">
                <a:ea typeface="Calibri"/>
                <a:cs typeface="Calibri"/>
              </a:rPr>
              <a:t>In 1941, Congress had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Calibri"/>
              </a:rPr>
              <a:t>to force the segregated military</a:t>
            </a:r>
            <a:r>
              <a:rPr lang="en-US" b="1" dirty="0">
                <a:solidFill>
                  <a:srgbClr val="FF0000"/>
                </a:solidFill>
                <a:ea typeface="Calibri"/>
                <a:cs typeface="Calibri"/>
              </a:rPr>
              <a:t> </a:t>
            </a:r>
            <a:r>
              <a:rPr lang="en-US" b="1" dirty="0">
                <a:ea typeface="Calibri"/>
                <a:cs typeface="Calibri"/>
              </a:rPr>
              <a:t>to allow African Americans to fly airplanes. </a:t>
            </a:r>
            <a:endParaRPr lang="en-US" sz="1800" b="1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H:\5th Grade  Bundle\Pictures\Tuskegee Airmen\ai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8600"/>
            <a:ext cx="44577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37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u="sng" dirty="0">
                <a:ea typeface="Calibri"/>
                <a:cs typeface="Times New Roman"/>
              </a:rPr>
              <a:t>United </a:t>
            </a:r>
            <a:r>
              <a:rPr lang="en-US" b="1" u="sng" dirty="0" smtClean="0">
                <a:ea typeface="Calibri"/>
                <a:cs typeface="Times New Roman"/>
              </a:rPr>
              <a:t>Nations </a:t>
            </a:r>
            <a:r>
              <a:rPr lang="en-US" sz="1400" dirty="0">
                <a:ea typeface="Calibri"/>
                <a:cs typeface="Times New Roman"/>
              </a:rPr>
              <a:t/>
            </a:r>
            <a:br>
              <a:rPr lang="en-US" sz="1400" dirty="0">
                <a:ea typeface="Calibri"/>
                <a:cs typeface="Times New Roman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4876800" cy="5867400"/>
          </a:xfrm>
        </p:spPr>
        <p:txBody>
          <a:bodyPr>
            <a:normAutofit fontScale="85000" lnSpcReduction="10000"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b="1" dirty="0">
                <a:ea typeface="Calibri"/>
                <a:cs typeface="Times New Roman"/>
              </a:rPr>
              <a:t>The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“United Nations”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b="1" dirty="0">
                <a:ea typeface="Calibri"/>
                <a:cs typeface="Times New Roman"/>
              </a:rPr>
              <a:t>was the name given to the 26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Allied</a:t>
            </a:r>
            <a:r>
              <a:rPr lang="en-US" b="1" dirty="0">
                <a:ea typeface="Calibri"/>
                <a:cs typeface="Times New Roman"/>
              </a:rPr>
              <a:t> nations by their representatives at a conference in 1942. </a:t>
            </a:r>
            <a:endParaRPr lang="en-US" sz="14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>
                <a:ea typeface="Calibri"/>
                <a:cs typeface="Times New Roman"/>
              </a:rPr>
              <a:t>They wanted to make sure that a war like World War II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never happened again.  </a:t>
            </a:r>
            <a:endParaRPr lang="en-US" sz="1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en-US" b="1" dirty="0">
                <a:ea typeface="Calibri"/>
                <a:cs typeface="Times New Roman"/>
              </a:rPr>
              <a:t>The leading nations in the group were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China, the Soviet Union, the United Kingdom, and the United States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.  </a:t>
            </a:r>
            <a:endParaRPr lang="en-US" sz="1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66800"/>
            <a:ext cx="3703124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17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"/>
            <a:ext cx="7818120" cy="1143000"/>
          </a:xfrm>
        </p:spPr>
        <p:txBody>
          <a:bodyPr/>
          <a:lstStyle/>
          <a:p>
            <a:pPr algn="l"/>
            <a:r>
              <a:rPr lang="en-US" sz="4000" b="1" u="sng" dirty="0">
                <a:solidFill>
                  <a:prstClr val="black"/>
                </a:solidFill>
                <a:ea typeface="Calibri"/>
                <a:cs typeface="Times New Roman"/>
              </a:rPr>
              <a:t>United </a:t>
            </a:r>
            <a:r>
              <a:rPr lang="en-US" sz="4000" b="1" u="sng" dirty="0" smtClean="0">
                <a:solidFill>
                  <a:prstClr val="black"/>
                </a:solidFill>
                <a:ea typeface="Calibri"/>
                <a:cs typeface="Times New Roman"/>
              </a:rPr>
              <a:t>Nations: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9160"/>
            <a:ext cx="8732520" cy="5196840"/>
          </a:xfrm>
        </p:spPr>
        <p:txBody>
          <a:bodyPr>
            <a:normAutofit fontScale="47500" lnSpcReduction="20000"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400" b="1" dirty="0">
                <a:ea typeface="Calibri"/>
                <a:cs typeface="Times New Roman"/>
              </a:rPr>
              <a:t>Representative of those nations had met at Dumbarton Oaks in Washington, D.C. in the fall of 1944.  </a:t>
            </a:r>
            <a:endParaRPr lang="en-US" sz="3400" b="1" dirty="0" smtClean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endParaRPr lang="en-US" sz="1400" b="1" dirty="0" smtClean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endParaRPr lang="en-US" sz="14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endParaRPr lang="en-US" sz="1400" b="1" dirty="0" smtClean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endParaRPr lang="en-US" sz="1400" b="1" dirty="0" smtClean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endParaRPr lang="en-US" sz="14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endParaRPr lang="en-US" sz="1400" b="1" dirty="0" smtClean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endParaRPr lang="en-US" sz="14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endParaRPr lang="en-US" sz="1400" b="1" dirty="0" smtClean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endParaRPr lang="en-US" sz="14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endParaRPr lang="en-US" sz="1400" b="1" dirty="0" smtClean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endParaRPr lang="en-US" sz="14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endParaRPr lang="en-US" sz="1400" b="1" dirty="0" smtClean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endParaRPr lang="en-US" sz="14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endParaRPr lang="en-US" sz="1400" b="1" dirty="0" smtClean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endParaRPr lang="en-US" sz="1400" b="1" dirty="0" smtClean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endParaRPr lang="en-US" sz="14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endParaRPr lang="en-US" sz="14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endParaRPr lang="en-US" sz="1400" b="1" dirty="0" smtClean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endParaRPr lang="en-US" sz="1400" b="1" dirty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400" b="1" dirty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400" b="1" dirty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400" b="1" dirty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400" b="1" dirty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400" b="1" dirty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400" b="1" dirty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400" b="1" dirty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400" b="1" dirty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400" b="1" dirty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4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4600" b="1" dirty="0" smtClean="0">
                <a:ea typeface="Calibri"/>
                <a:cs typeface="Times New Roman"/>
              </a:rPr>
              <a:t>When </a:t>
            </a:r>
            <a:r>
              <a:rPr lang="en-US" sz="4600" b="1" u="sng" dirty="0">
                <a:solidFill>
                  <a:srgbClr val="FF0000"/>
                </a:solidFill>
                <a:ea typeface="Calibri"/>
                <a:cs typeface="Times New Roman"/>
              </a:rPr>
              <a:t>China, France, the Soviet Union, the UK, the U.S.</a:t>
            </a:r>
            <a:r>
              <a:rPr lang="en-US" sz="46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4600" b="1" dirty="0">
                <a:ea typeface="Calibri"/>
                <a:cs typeface="Times New Roman"/>
              </a:rPr>
              <a:t>and many other countries agreed, the United Nations began on October 24, 19445.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en-US" sz="4600" b="1" dirty="0">
                <a:ea typeface="Calibri"/>
                <a:cs typeface="Times New Roman"/>
              </a:rPr>
              <a:t>Today the United Nations is involved in </a:t>
            </a:r>
            <a:r>
              <a:rPr lang="en-US" sz="4600" b="1" u="sng" dirty="0">
                <a:solidFill>
                  <a:srgbClr val="FF0000"/>
                </a:solidFill>
                <a:ea typeface="Calibri"/>
                <a:cs typeface="Times New Roman"/>
              </a:rPr>
              <a:t>negotiating peace and war</a:t>
            </a:r>
            <a:r>
              <a:rPr lang="en-US" sz="4600" b="1" dirty="0">
                <a:ea typeface="Calibri"/>
                <a:cs typeface="Times New Roman"/>
              </a:rPr>
              <a:t> around the globe.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667500" cy="258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14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680755"/>
              </p:ext>
            </p:extLst>
          </p:nvPr>
        </p:nvGraphicFramePr>
        <p:xfrm>
          <a:off x="304800" y="380999"/>
          <a:ext cx="8686800" cy="63330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43400"/>
                <a:gridCol w="4343400"/>
              </a:tblGrid>
              <a:tr h="70273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Allies</a:t>
                      </a:r>
                      <a:r>
                        <a:rPr lang="en-US" sz="4000" b="1" baseline="0" dirty="0" smtClean="0"/>
                        <a:t>  Powers </a:t>
                      </a:r>
                      <a:endParaRPr lang="en-US" sz="40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Leaders</a:t>
                      </a:r>
                      <a:endParaRPr lang="en-US" sz="40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70273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0273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1120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02733"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/>
                    </a:p>
                  </a:txBody>
                  <a:tcPr/>
                </a:tc>
              </a:tr>
              <a:tr h="70273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Axis</a:t>
                      </a:r>
                      <a:r>
                        <a:rPr lang="en-US" sz="4000" b="1" baseline="0" dirty="0" smtClean="0"/>
                        <a:t> Powers </a:t>
                      </a:r>
                      <a:endParaRPr lang="en-US" sz="40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Leaders </a:t>
                      </a:r>
                      <a:endParaRPr lang="en-US" sz="40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7027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027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02733"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119125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Great Britain 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19050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France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2633336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Soviet Union 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33528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United States 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800600" y="121920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Winston Churchill, Prime Minister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09160" y="1812667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Charles de Gaulle </a:t>
            </a:r>
          </a:p>
          <a:p>
            <a:pPr algn="ctr"/>
            <a:r>
              <a:rPr lang="en-US" sz="2000" b="1" dirty="0" smtClean="0"/>
              <a:t>(not under German control) 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24400" y="2606040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Joseph Stalin, Communist Dictator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29200" y="33528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Franklin D. Roosevelt, President 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066800" y="46482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Germany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53340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Italy</a:t>
            </a:r>
            <a:endParaRPr lang="en-US" sz="3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66800" y="60960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Japan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876800" y="4709755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Adolf Hitler, Nazi dictator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724400" y="5486400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Benito Mussolini, Fascist dictator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9652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orld_War_I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67119"/>
            <a:ext cx="8458200" cy="5944121"/>
          </a:xfrm>
        </p:spPr>
      </p:pic>
      <p:sp>
        <p:nvSpPr>
          <p:cNvPr id="5" name="TextBox 4"/>
          <p:cNvSpPr txBox="1"/>
          <p:nvPr/>
        </p:nvSpPr>
        <p:spPr>
          <a:xfrm>
            <a:off x="838200" y="60960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www.educationdiscovery.com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61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Vocabulary Words to Know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495800"/>
          </a:xfrm>
        </p:spPr>
        <p:txBody>
          <a:bodyPr>
            <a:normAutofit fontScale="92500"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SzPts val="2000"/>
              <a:buFont typeface="Times New Roman"/>
              <a:buAutoNum type="arabicPeriod"/>
              <a:tabLst>
                <a:tab pos="2514600" algn="l"/>
              </a:tabLst>
            </a:pPr>
            <a:r>
              <a:rPr lang="en-US" b="1" u="sng" dirty="0" smtClean="0">
                <a:effectLst/>
                <a:ea typeface="Calibri"/>
                <a:cs typeface="Times New Roman"/>
              </a:rPr>
              <a:t>Nazi Party-</a:t>
            </a:r>
            <a:r>
              <a:rPr lang="en-US" b="1" dirty="0" smtClean="0">
                <a:effectLst/>
                <a:ea typeface="Calibri"/>
                <a:cs typeface="Times New Roman"/>
              </a:rPr>
              <a:t> </a:t>
            </a:r>
            <a:r>
              <a:rPr lang="en-US" dirty="0" smtClean="0">
                <a:effectLst/>
                <a:ea typeface="Calibri"/>
                <a:cs typeface="Times New Roman"/>
              </a:rPr>
              <a:t>totalitarian socialist party in Germany led by Adolf Hitler.</a:t>
            </a:r>
            <a:r>
              <a:rPr lang="en-US" b="1" dirty="0" smtClean="0">
                <a:effectLst/>
                <a:ea typeface="Calibri"/>
                <a:cs typeface="Times New Roman"/>
              </a:rPr>
              <a:t> </a:t>
            </a:r>
            <a:endParaRPr lang="en-US" sz="1400" dirty="0" smtClean="0">
              <a:effectLst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SzPts val="2000"/>
              <a:buFont typeface="Times New Roman"/>
              <a:buAutoNum type="arabicPeriod"/>
              <a:tabLst>
                <a:tab pos="2514600" algn="l"/>
              </a:tabLst>
            </a:pPr>
            <a:r>
              <a:rPr lang="en-US" b="1" u="sng" dirty="0" smtClean="0">
                <a:effectLst/>
                <a:ea typeface="Calibri"/>
                <a:cs typeface="Times New Roman"/>
              </a:rPr>
              <a:t>Allied Powers</a:t>
            </a:r>
            <a:r>
              <a:rPr lang="en-US" u="sng" dirty="0" smtClean="0">
                <a:effectLst/>
                <a:ea typeface="Calibri"/>
                <a:cs typeface="Times New Roman"/>
              </a:rPr>
              <a:t>- </a:t>
            </a:r>
            <a:r>
              <a:rPr lang="en-US" dirty="0" smtClean="0">
                <a:effectLst/>
                <a:ea typeface="Calibri"/>
                <a:cs typeface="Times New Roman"/>
              </a:rPr>
              <a:t>countries that fought the Axis powers.  France, Great Britain, Australia, New Zealand, South Africa, Canada, and U.S</a:t>
            </a:r>
            <a:r>
              <a:rPr lang="en-US" b="1" dirty="0" smtClean="0">
                <a:effectLst/>
                <a:ea typeface="Calibri"/>
                <a:cs typeface="Times New Roman"/>
              </a:rPr>
              <a:t>.</a:t>
            </a:r>
            <a:endParaRPr lang="en-US" sz="1400" dirty="0" smtClean="0">
              <a:effectLst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SzPts val="2000"/>
              <a:buFont typeface="Times New Roman"/>
              <a:buAutoNum type="arabicPeriod"/>
            </a:pPr>
            <a:r>
              <a:rPr lang="en-US" b="1" u="sng" dirty="0" smtClean="0">
                <a:effectLst/>
                <a:ea typeface="Calibri"/>
                <a:cs typeface="Times New Roman"/>
              </a:rPr>
              <a:t>Axis Powers- </a:t>
            </a:r>
            <a:r>
              <a:rPr lang="en-US" dirty="0" smtClean="0">
                <a:effectLst/>
                <a:ea typeface="Calibri"/>
                <a:cs typeface="Times New Roman"/>
              </a:rPr>
              <a:t>Germany, Italy and Japan. </a:t>
            </a:r>
            <a:endParaRPr lang="en-US" sz="1400" dirty="0" smtClean="0">
              <a:effectLst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2000"/>
              <a:buFont typeface="Times New Roman"/>
              <a:buAutoNum type="arabicPeriod"/>
              <a:tabLst>
                <a:tab pos="2514600" algn="l"/>
              </a:tabLst>
            </a:pPr>
            <a:r>
              <a:rPr lang="en-US" b="1" u="sng" dirty="0" smtClean="0">
                <a:effectLst/>
                <a:ea typeface="Calibri"/>
                <a:cs typeface="Times New Roman"/>
              </a:rPr>
              <a:t>Pearl Harbor</a:t>
            </a:r>
            <a:r>
              <a:rPr lang="en-US" u="sng" dirty="0" smtClean="0">
                <a:effectLst/>
                <a:ea typeface="Calibri"/>
                <a:cs typeface="Times New Roman"/>
              </a:rPr>
              <a:t>- </a:t>
            </a:r>
            <a:r>
              <a:rPr lang="en-US" dirty="0" smtClean="0">
                <a:effectLst/>
                <a:ea typeface="Calibri"/>
                <a:cs typeface="Times New Roman"/>
              </a:rPr>
              <a:t>the surprise attack by Japan on Dec. 7, 1941 that caused the U .S. to enter WW II.</a:t>
            </a:r>
            <a:endParaRPr lang="en-US" sz="1400" dirty="0" smtClean="0">
              <a:effectLst/>
              <a:ea typeface="Calibri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05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610600" cy="5867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5.</a:t>
            </a:r>
            <a:r>
              <a:rPr lang="en-US" b="1" u="sng" dirty="0" smtClean="0"/>
              <a:t>Rationed</a:t>
            </a:r>
            <a:r>
              <a:rPr lang="en-US" dirty="0" smtClean="0"/>
              <a:t>- allocate scarce supplies, usually by government orders, to provide equal distribution of a product, usually to conserve resources. </a:t>
            </a:r>
          </a:p>
          <a:p>
            <a:pPr marL="0" indent="0">
              <a:buNone/>
            </a:pPr>
            <a:r>
              <a:rPr lang="en-US" dirty="0" smtClean="0"/>
              <a:t>6.</a:t>
            </a:r>
            <a:r>
              <a:rPr lang="en-US" b="1" u="sng" dirty="0" smtClean="0"/>
              <a:t>Holocaust</a:t>
            </a:r>
            <a:r>
              <a:rPr lang="en-US" dirty="0" smtClean="0"/>
              <a:t> –the term used for the systematic killing o Jews, gypsies, the disabled, and many others in WW II Germany by the Nazis. </a:t>
            </a:r>
          </a:p>
          <a:p>
            <a:pPr marL="0" indent="0">
              <a:buNone/>
            </a:pPr>
            <a:r>
              <a:rPr lang="en-US" dirty="0" smtClean="0"/>
              <a:t>7.</a:t>
            </a:r>
            <a:r>
              <a:rPr lang="en-US" b="1" u="sng" dirty="0" smtClean="0"/>
              <a:t>Concentration Camps- </a:t>
            </a:r>
            <a:r>
              <a:rPr lang="en-US" dirty="0" smtClean="0"/>
              <a:t>during WWII, where the Nazis sent people, mostly Jewish to be killed by gassing, shootings or hangings. </a:t>
            </a:r>
          </a:p>
          <a:p>
            <a:pPr marL="0" indent="0">
              <a:buNone/>
            </a:pPr>
            <a:r>
              <a:rPr lang="en-US" dirty="0" smtClean="0"/>
              <a:t>8.</a:t>
            </a:r>
            <a:r>
              <a:rPr lang="en-US" b="1" u="sng" dirty="0" smtClean="0"/>
              <a:t>D-Day</a:t>
            </a:r>
            <a:r>
              <a:rPr lang="en-US" dirty="0" smtClean="0"/>
              <a:t>- the day that allied forced invaded Nazi Europe by entering Normandy France, leading to the end of WWII.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9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686800" cy="6096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500" dirty="0" smtClean="0"/>
              <a:t>9. </a:t>
            </a:r>
            <a:r>
              <a:rPr lang="en-US" sz="3500" b="1" u="sng" dirty="0" smtClean="0"/>
              <a:t>Liberated</a:t>
            </a:r>
            <a:r>
              <a:rPr lang="en-US" sz="3500" dirty="0" smtClean="0"/>
              <a:t>- to make free. </a:t>
            </a:r>
          </a:p>
          <a:p>
            <a:pPr marL="0" indent="0">
              <a:buNone/>
            </a:pPr>
            <a:r>
              <a:rPr lang="en-US" sz="3500" dirty="0" smtClean="0"/>
              <a:t>10. </a:t>
            </a:r>
            <a:r>
              <a:rPr lang="en-US" sz="3500" b="1" u="sng" dirty="0" smtClean="0"/>
              <a:t>V-E Day</a:t>
            </a:r>
            <a:r>
              <a:rPr lang="en-US" sz="3500" dirty="0" smtClean="0"/>
              <a:t>- (Victory in Europe Day) the day that German forces surrendered to the Allies in Europe. </a:t>
            </a:r>
          </a:p>
          <a:p>
            <a:pPr marL="0" indent="0">
              <a:buNone/>
            </a:pPr>
            <a:r>
              <a:rPr lang="en-US" sz="3500" dirty="0" smtClean="0"/>
              <a:t>11. </a:t>
            </a:r>
            <a:r>
              <a:rPr lang="en-US" sz="3500" b="1" u="sng" dirty="0" smtClean="0"/>
              <a:t>Nuremberg war crime trials</a:t>
            </a:r>
            <a:r>
              <a:rPr lang="en-US" sz="3500" dirty="0" smtClean="0"/>
              <a:t>- series of trials of 24 Nazi Leaders</a:t>
            </a:r>
          </a:p>
          <a:p>
            <a:pPr marL="0" indent="0">
              <a:buNone/>
            </a:pPr>
            <a:r>
              <a:rPr lang="en-US" sz="3500" dirty="0" smtClean="0"/>
              <a:t>12. </a:t>
            </a:r>
            <a:r>
              <a:rPr lang="en-US" sz="3500" b="1" u="sng" dirty="0" smtClean="0"/>
              <a:t>Kamikaze</a:t>
            </a:r>
            <a:r>
              <a:rPr lang="en-US" sz="3500" dirty="0" smtClean="0"/>
              <a:t>- Japanese pilot trained in WWII to crash into Allied ships. </a:t>
            </a:r>
          </a:p>
          <a:p>
            <a:pPr marL="0" indent="0">
              <a:buNone/>
            </a:pPr>
            <a:r>
              <a:rPr lang="en-US" sz="3500" dirty="0" smtClean="0"/>
              <a:t>13. </a:t>
            </a:r>
            <a:r>
              <a:rPr lang="en-US" sz="3500" b="1" u="sng" dirty="0" smtClean="0"/>
              <a:t>Island hopping- </a:t>
            </a:r>
            <a:r>
              <a:rPr lang="en-US" sz="3500" dirty="0" smtClean="0"/>
              <a:t>World War II war strategy used in the Pacific</a:t>
            </a:r>
          </a:p>
          <a:p>
            <a:pPr marL="0" indent="0">
              <a:buNone/>
            </a:pPr>
            <a:r>
              <a:rPr lang="en-US" sz="3500" dirty="0" smtClean="0"/>
              <a:t>14. </a:t>
            </a:r>
            <a:r>
              <a:rPr lang="en-US" sz="3500" b="1" u="sng" dirty="0" smtClean="0"/>
              <a:t>Atomic bomb</a:t>
            </a:r>
            <a:r>
              <a:rPr lang="en-US" sz="3500" dirty="0" smtClean="0"/>
              <a:t>-bomb that gets it destructive power from the release of nuclear energy. </a:t>
            </a:r>
          </a:p>
          <a:p>
            <a:pPr marL="0" indent="0">
              <a:buNone/>
            </a:pPr>
            <a:r>
              <a:rPr lang="en-US" sz="3500" dirty="0" smtClean="0"/>
              <a:t>15. </a:t>
            </a:r>
            <a:r>
              <a:rPr lang="en-US" sz="3500" b="1" u="sng" dirty="0" smtClean="0"/>
              <a:t>V-J Day </a:t>
            </a:r>
            <a:r>
              <a:rPr lang="en-US" sz="3500" dirty="0" smtClean="0"/>
              <a:t>– (Victory over Japan Day) the day that Japanese forces surrendered to the Allies in Japan. </a:t>
            </a:r>
          </a:p>
          <a:p>
            <a:pPr marL="0" indent="0">
              <a:buNone/>
            </a:pPr>
            <a:r>
              <a:rPr lang="en-US" sz="3500" dirty="0" smtClean="0"/>
              <a:t>16</a:t>
            </a:r>
            <a:r>
              <a:rPr lang="en-US" sz="3500" b="1" dirty="0" smtClean="0"/>
              <a:t>. </a:t>
            </a:r>
            <a:r>
              <a:rPr lang="en-US" sz="3500" b="1" u="sng" dirty="0" smtClean="0"/>
              <a:t>Tuskegee Airmen- </a:t>
            </a:r>
            <a:r>
              <a:rPr lang="en-US" sz="3500" dirty="0" smtClean="0"/>
              <a:t>Group of African American pilots during WWII.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4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33601"/>
            <a:ext cx="8839200" cy="4038599"/>
          </a:xfrm>
        </p:spPr>
        <p:txBody>
          <a:bodyPr>
            <a:normAutofit fontScale="62500" lnSpcReduction="20000"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endParaRPr lang="en-US" sz="3800" b="1" dirty="0" smtClean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4100" b="1" dirty="0" smtClean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4100" b="1" dirty="0" smtClean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4100" b="1" dirty="0" smtClean="0">
                <a:ea typeface="Calibri"/>
                <a:cs typeface="Times New Roman"/>
              </a:rPr>
              <a:t>The </a:t>
            </a:r>
            <a:r>
              <a:rPr lang="en-US" sz="4100" b="1" dirty="0">
                <a:ea typeface="Calibri"/>
                <a:cs typeface="Times New Roman"/>
              </a:rPr>
              <a:t>Soviets </a:t>
            </a:r>
            <a:r>
              <a:rPr lang="en-US" sz="4100" b="1" u="sng" dirty="0">
                <a:solidFill>
                  <a:srgbClr val="FF0000"/>
                </a:solidFill>
                <a:ea typeface="Calibri"/>
                <a:cs typeface="Times New Roman"/>
              </a:rPr>
              <a:t>did not want to fight</a:t>
            </a:r>
            <a:r>
              <a:rPr lang="en-US" sz="41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4100" b="1" dirty="0">
                <a:ea typeface="Calibri"/>
                <a:cs typeface="Times New Roman"/>
              </a:rPr>
              <a:t>the Germans. 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4100" b="1" dirty="0">
                <a:ea typeface="Calibri"/>
                <a:cs typeface="Times New Roman"/>
              </a:rPr>
              <a:t>However, many countries joined together to </a:t>
            </a:r>
            <a:r>
              <a:rPr lang="en-US" sz="4100" b="1" u="sng" dirty="0">
                <a:solidFill>
                  <a:srgbClr val="FF0000"/>
                </a:solidFill>
                <a:ea typeface="Calibri"/>
                <a:cs typeface="Times New Roman"/>
              </a:rPr>
              <a:t>fight Hitler</a:t>
            </a:r>
            <a:r>
              <a:rPr lang="en-US" sz="4100" b="1" dirty="0">
                <a:solidFill>
                  <a:srgbClr val="FF0000"/>
                </a:solidFill>
                <a:ea typeface="Calibri"/>
                <a:cs typeface="Times New Roman"/>
              </a:rPr>
              <a:t>. 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4100" b="1" u="sng" dirty="0">
                <a:solidFill>
                  <a:srgbClr val="FF0000"/>
                </a:solidFill>
                <a:ea typeface="Calibri"/>
                <a:cs typeface="Times New Roman"/>
              </a:rPr>
              <a:t>France, Great Britain, Austria, New Zealand, South Africa, and Canada</a:t>
            </a:r>
            <a:r>
              <a:rPr lang="en-US" sz="41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4100" b="1" dirty="0">
                <a:ea typeface="Calibri"/>
                <a:cs typeface="Times New Roman"/>
              </a:rPr>
              <a:t>declared war on Germany in 1939. 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4100" b="1" u="sng" dirty="0">
                <a:solidFill>
                  <a:srgbClr val="FF0000"/>
                </a:solidFill>
                <a:ea typeface="Calibri"/>
                <a:cs typeface="Times New Roman"/>
              </a:rPr>
              <a:t>India</a:t>
            </a:r>
            <a:r>
              <a:rPr lang="en-US" sz="4100" b="1" dirty="0">
                <a:ea typeface="Calibri"/>
                <a:cs typeface="Times New Roman"/>
              </a:rPr>
              <a:t> did not formally declare war, but their army played an important role. 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en-US" sz="4100" b="1" dirty="0">
                <a:ea typeface="Calibri"/>
                <a:cs typeface="Times New Roman"/>
              </a:rPr>
              <a:t>These countries called themselves the </a:t>
            </a:r>
            <a:r>
              <a:rPr lang="en-US" sz="4100" b="1" u="sng" dirty="0">
                <a:solidFill>
                  <a:srgbClr val="FF0000"/>
                </a:solidFill>
                <a:ea typeface="Calibri"/>
                <a:cs typeface="Times New Roman"/>
              </a:rPr>
              <a:t>Allied powers</a:t>
            </a:r>
            <a:r>
              <a:rPr lang="en-US" sz="3800" b="1" dirty="0">
                <a:solidFill>
                  <a:srgbClr val="FF0000"/>
                </a:solidFill>
                <a:ea typeface="Calibri"/>
                <a:cs typeface="Times New Roman"/>
              </a:rPr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894" y="152399"/>
            <a:ext cx="6087906" cy="297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04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1600"/>
            <a:ext cx="2815652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dirty="0">
                <a:solidFill>
                  <a:prstClr val="black"/>
                </a:solidFill>
                <a:ea typeface="Calibri"/>
                <a:cs typeface="Times New Roman"/>
              </a:rPr>
              <a:t>At this time there was a war in Asia</a:t>
            </a:r>
            <a:r>
              <a:rPr lang="en-US" sz="3200" dirty="0">
                <a:solidFill>
                  <a:prstClr val="black"/>
                </a:solidFill>
                <a:ea typeface="Calibri"/>
                <a:cs typeface="Times New Roman"/>
              </a:rPr>
              <a:t>. </a:t>
            </a:r>
            <a:r>
              <a:rPr lang="en-US" sz="18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18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6019800" cy="5181600"/>
          </a:xfrm>
        </p:spPr>
        <p:txBody>
          <a:bodyPr/>
          <a:lstStyle/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dirty="0" smtClean="0">
                <a:ea typeface="Calibri"/>
                <a:cs typeface="Times New Roman"/>
              </a:rPr>
              <a:t>In </a:t>
            </a:r>
            <a:r>
              <a:rPr lang="en-US" b="1" dirty="0">
                <a:ea typeface="Calibri"/>
                <a:cs typeface="Times New Roman"/>
              </a:rPr>
              <a:t>1937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,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Japan invaded China.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  </a:t>
            </a:r>
            <a:endParaRPr lang="en-US" sz="18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Germany invaded France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b="1" dirty="0">
                <a:ea typeface="Calibri"/>
                <a:cs typeface="Times New Roman"/>
              </a:rPr>
              <a:t>on May 10, 1940.  </a:t>
            </a:r>
            <a:endParaRPr lang="en-US" sz="18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en-US" b="1" dirty="0">
                <a:ea typeface="Calibri"/>
                <a:cs typeface="Times New Roman"/>
              </a:rPr>
              <a:t>On that same day,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Winston Churchill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b="1" dirty="0">
                <a:ea typeface="Calibri"/>
                <a:cs typeface="Times New Roman"/>
              </a:rPr>
              <a:t>became Prime Minister of </a:t>
            </a:r>
            <a:r>
              <a:rPr lang="en-US" b="1" u="sng" dirty="0">
                <a:solidFill>
                  <a:srgbClr val="FF0000"/>
                </a:solidFill>
                <a:ea typeface="Calibri"/>
                <a:cs typeface="Times New Roman"/>
              </a:rPr>
              <a:t>Great Britain</a:t>
            </a:r>
            <a:r>
              <a:rPr lang="en-US" b="1" dirty="0">
                <a:solidFill>
                  <a:srgbClr val="FF0000"/>
                </a:solidFill>
                <a:ea typeface="Calibri"/>
                <a:cs typeface="Times New Roman"/>
              </a:rPr>
              <a:t>.  </a:t>
            </a:r>
            <a:endParaRPr lang="en-US" sz="18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03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b="1" u="sng" dirty="0" smtClean="0">
                <a:ea typeface="Calibri"/>
                <a:cs typeface="Times New Roman"/>
              </a:rPr>
              <a:t/>
            </a:r>
            <a:br>
              <a:rPr lang="en-US" sz="3600" b="1" u="sng" dirty="0" smtClean="0">
                <a:ea typeface="Calibri"/>
                <a:cs typeface="Times New Roman"/>
              </a:rPr>
            </a:br>
            <a:r>
              <a:rPr lang="en-US" sz="4000" b="1" u="sng" dirty="0" smtClean="0">
                <a:solidFill>
                  <a:srgbClr val="FF0000"/>
                </a:solidFill>
                <a:ea typeface="Calibri"/>
                <a:cs typeface="Times New Roman"/>
              </a:rPr>
              <a:t>Germany</a:t>
            </a:r>
            <a:r>
              <a:rPr lang="en-US" sz="4000" b="1" u="sng" dirty="0">
                <a:solidFill>
                  <a:srgbClr val="FF0000"/>
                </a:solidFill>
                <a:ea typeface="Calibri"/>
                <a:cs typeface="Times New Roman"/>
              </a:rPr>
              <a:t>, Italy and Japan</a:t>
            </a:r>
            <a:r>
              <a:rPr lang="en-US" sz="40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4000" b="1" dirty="0">
                <a:ea typeface="Calibri"/>
                <a:cs typeface="Times New Roman"/>
              </a:rPr>
              <a:t>joined together and called themselves the </a:t>
            </a:r>
            <a:r>
              <a:rPr lang="en-US" sz="4000" b="1" u="sng" dirty="0">
                <a:solidFill>
                  <a:srgbClr val="FF0000"/>
                </a:solidFill>
                <a:ea typeface="Calibri"/>
                <a:cs typeface="Times New Roman"/>
              </a:rPr>
              <a:t>Axis powers</a:t>
            </a:r>
            <a:r>
              <a:rPr lang="en-US" sz="4000" b="1" dirty="0">
                <a:solidFill>
                  <a:srgbClr val="FF0000"/>
                </a:solidFill>
                <a:ea typeface="Calibri"/>
                <a:cs typeface="Times New Roman"/>
              </a:rPr>
              <a:t>.  </a:t>
            </a:r>
            <a:r>
              <a:rPr lang="en-US" sz="2800" dirty="0">
                <a:ea typeface="Calibri"/>
                <a:cs typeface="Times New Roman"/>
              </a:rPr>
              <a:t/>
            </a:r>
            <a:br>
              <a:rPr lang="en-US" sz="2800" dirty="0">
                <a:ea typeface="Calibri"/>
                <a:cs typeface="Times New Roman"/>
              </a:rPr>
            </a:br>
            <a:endParaRPr lang="en-US" dirty="0"/>
          </a:p>
        </p:txBody>
      </p:sp>
      <p:pic>
        <p:nvPicPr>
          <p:cNvPr id="4" name="Content Placeholder 3" descr="H:\5th Grade  Bundle\Pictures\Axis &amp; Allied Powers\imagesCAH93DKP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5867400" cy="3581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5071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:\5th Grade  Bundle\Pictures\Axis &amp; Allied Powers\world-war-ii-axis-vs-allied-power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0"/>
            <a:ext cx="9130352" cy="684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63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900" b="1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900" b="1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900" b="1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900" b="1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900" b="1" dirty="0" smtClean="0">
                <a:solidFill>
                  <a:prstClr val="black"/>
                </a:solidFill>
                <a:ea typeface="Calibri"/>
                <a:cs typeface="Times New Roman"/>
              </a:rPr>
              <a:t>From </a:t>
            </a:r>
            <a:r>
              <a:rPr lang="en-US" sz="4900" b="1" dirty="0">
                <a:solidFill>
                  <a:prstClr val="black"/>
                </a:solidFill>
                <a:ea typeface="Calibri"/>
                <a:cs typeface="Times New Roman"/>
              </a:rPr>
              <a:t>1940-1941</a:t>
            </a:r>
            <a:r>
              <a:rPr lang="en-US" sz="4900" dirty="0">
                <a:solidFill>
                  <a:prstClr val="black"/>
                </a:solidFill>
                <a:ea typeface="Calibri"/>
                <a:cs typeface="Times New Roman"/>
              </a:rPr>
              <a:t>:  </a:t>
            </a:r>
            <a:r>
              <a:rPr lang="en-US" sz="15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15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458200" cy="5562600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3300" b="1" dirty="0" smtClean="0">
                <a:ea typeface="Calibri"/>
                <a:cs typeface="Times New Roman"/>
              </a:rPr>
              <a:t>The </a:t>
            </a:r>
            <a:r>
              <a:rPr lang="en-US" sz="3300" b="1" dirty="0">
                <a:ea typeface="Calibri"/>
                <a:cs typeface="Times New Roman"/>
              </a:rPr>
              <a:t>Axis powers </a:t>
            </a:r>
            <a:r>
              <a:rPr lang="en-US" sz="3300" b="1" u="sng" dirty="0">
                <a:solidFill>
                  <a:srgbClr val="FF0000"/>
                </a:solidFill>
                <a:ea typeface="Calibri"/>
                <a:cs typeface="Times New Roman"/>
              </a:rPr>
              <a:t>invaded more countries.</a:t>
            </a:r>
            <a:r>
              <a:rPr lang="en-US" sz="3300" b="1" dirty="0">
                <a:solidFill>
                  <a:srgbClr val="FF0000"/>
                </a:solidFill>
                <a:ea typeface="Calibri"/>
                <a:cs typeface="Times New Roman"/>
              </a:rPr>
              <a:t>  </a:t>
            </a:r>
            <a:endParaRPr lang="en-US" sz="3300" b="1" dirty="0" smtClean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8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3300" b="1" u="sng" dirty="0">
                <a:solidFill>
                  <a:srgbClr val="FF0000"/>
                </a:solidFill>
                <a:ea typeface="Calibri"/>
                <a:cs typeface="Times New Roman"/>
              </a:rPr>
              <a:t>Germany invaded</a:t>
            </a:r>
            <a:r>
              <a:rPr lang="en-US" sz="33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3300" b="1" dirty="0">
                <a:ea typeface="Calibri"/>
                <a:cs typeface="Times New Roman"/>
              </a:rPr>
              <a:t>the Soviet Union, Denmark, Norway, France, Belgium, the Netherlands, Luxembourg, Hungary, Yugoslavia, Greece and Romania. </a:t>
            </a:r>
            <a:endParaRPr lang="en-US" sz="3300" b="1" dirty="0" smtClean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400" b="1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en-US" sz="3300" b="1" dirty="0">
                <a:ea typeface="Calibri"/>
                <a:cs typeface="Times New Roman"/>
              </a:rPr>
              <a:t>The Soviet Union </a:t>
            </a:r>
            <a:r>
              <a:rPr lang="en-US" sz="3300" b="1" u="sng" dirty="0">
                <a:solidFill>
                  <a:srgbClr val="FF0000"/>
                </a:solidFill>
                <a:ea typeface="Calibri"/>
                <a:cs typeface="Times New Roman"/>
              </a:rPr>
              <a:t>joined the Allies.</a:t>
            </a:r>
            <a:r>
              <a:rPr lang="en-US" sz="3300" b="1" dirty="0">
                <a:solidFill>
                  <a:srgbClr val="FF0000"/>
                </a:solidFill>
                <a:ea typeface="Calibri"/>
                <a:cs typeface="Times New Roman"/>
              </a:rPr>
              <a:t>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5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1771</Words>
  <Application>Microsoft Office PowerPoint</Application>
  <PresentationFormat>On-screen Show (4:3)</PresentationFormat>
  <Paragraphs>214</Paragraphs>
  <Slides>48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Courier New</vt:lpstr>
      <vt:lpstr>Symbol</vt:lpstr>
      <vt:lpstr>Times New Roman</vt:lpstr>
      <vt:lpstr>Office Theme</vt:lpstr>
      <vt:lpstr>World War II </vt:lpstr>
      <vt:lpstr>  Germany lost World War I and like the U.S., suffered a deep economic depression. </vt:lpstr>
      <vt:lpstr> Hitler blamed the problems of Germany on innocent people.   </vt:lpstr>
      <vt:lpstr>World War II Begins </vt:lpstr>
      <vt:lpstr>PowerPoint Presentation</vt:lpstr>
      <vt:lpstr>At this time there was a war in Asia.  </vt:lpstr>
      <vt:lpstr> Germany, Italy and Japan joined together and called themselves the Axis powers.   </vt:lpstr>
      <vt:lpstr>PowerPoint Presentation</vt:lpstr>
      <vt:lpstr>  From 1940-1941:   </vt:lpstr>
      <vt:lpstr>PowerPoint Presentation</vt:lpstr>
      <vt:lpstr>Pearl Harbor </vt:lpstr>
      <vt:lpstr>PowerPoint Presentation</vt:lpstr>
      <vt:lpstr>PowerPoint Presentation</vt:lpstr>
      <vt:lpstr>Pearl Harbor </vt:lpstr>
      <vt:lpstr>PowerPoint Presentation</vt:lpstr>
      <vt:lpstr>PowerPoint Presentation</vt:lpstr>
      <vt:lpstr>Scrap Drives </vt:lpstr>
      <vt:lpstr>The Holocaust </vt:lpstr>
      <vt:lpstr>The Holocaust </vt:lpstr>
      <vt:lpstr>The Holocaust</vt:lpstr>
      <vt:lpstr>The Holocaust</vt:lpstr>
      <vt:lpstr>D-Day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Admiral Chester Nimitz led the Allied navy in the Pacific.  </vt:lpstr>
      <vt:lpstr>PowerPoint Presentation</vt:lpstr>
      <vt:lpstr>PowerPoint Presentation</vt:lpstr>
      <vt:lpstr>    In April 1945, President Roosevelt died and so Vice President Harry S. Truman became President.    </vt:lpstr>
      <vt:lpstr>PowerPoint Presentation</vt:lpstr>
      <vt:lpstr> The Japanese agreed to surrender terms on August 15, 1945.   </vt:lpstr>
      <vt:lpstr>Changing Roles in Society </vt:lpstr>
      <vt:lpstr>PowerPoint Presentation</vt:lpstr>
      <vt:lpstr> After the war, many of the women wanted to keep their jobs.   </vt:lpstr>
      <vt:lpstr>Tuskegee Airmen </vt:lpstr>
      <vt:lpstr>United Nations  </vt:lpstr>
      <vt:lpstr>United Nations:  </vt:lpstr>
      <vt:lpstr>PowerPoint Presentation</vt:lpstr>
      <vt:lpstr>PowerPoint Presentation</vt:lpstr>
      <vt:lpstr>Vocabulary Words to Know</vt:lpstr>
      <vt:lpstr>PowerPoint Presentation</vt:lpstr>
      <vt:lpstr>PowerPoint Presentation</vt:lpstr>
    </vt:vector>
  </TitlesOfParts>
  <Company>Gwinnett County Public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War II</dc:title>
  <dc:creator>Goodman, Camille</dc:creator>
  <cp:lastModifiedBy>Dawn Sudler</cp:lastModifiedBy>
  <cp:revision>50</cp:revision>
  <dcterms:created xsi:type="dcterms:W3CDTF">2014-04-22T23:15:25Z</dcterms:created>
  <dcterms:modified xsi:type="dcterms:W3CDTF">2018-02-03T18:56:12Z</dcterms:modified>
</cp:coreProperties>
</file>