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62" r:id="rId5"/>
    <p:sldId id="259"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30F07-83D7-402B-A1EB-532104CC2376}" type="datetimeFigureOut">
              <a:rPr lang="en-US" smtClean="0"/>
              <a:pPr/>
              <a:t>12/29/2017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5EED9-0685-47AC-AD07-C991C7A5829A}" type="slidenum">
              <a:rPr lang="en-US" smtClean="0"/>
              <a:pPr/>
              <a:t>‹#›</a:t>
            </a:fld>
            <a:endParaRPr lang="en-US"/>
          </a:p>
        </p:txBody>
      </p:sp>
    </p:spTree>
    <p:extLst>
      <p:ext uri="{BB962C8B-B14F-4D97-AF65-F5344CB8AC3E}">
        <p14:creationId xmlns:p14="http://schemas.microsoft.com/office/powerpoint/2010/main" val="2397231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1</a:t>
            </a:fld>
            <a:endParaRPr lang="en-US"/>
          </a:p>
        </p:txBody>
      </p:sp>
    </p:spTree>
    <p:extLst>
      <p:ext uri="{BB962C8B-B14F-4D97-AF65-F5344CB8AC3E}">
        <p14:creationId xmlns:p14="http://schemas.microsoft.com/office/powerpoint/2010/main" val="817716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10</a:t>
            </a:fld>
            <a:endParaRPr lang="en-US"/>
          </a:p>
        </p:txBody>
      </p:sp>
    </p:spTree>
    <p:extLst>
      <p:ext uri="{BB962C8B-B14F-4D97-AF65-F5344CB8AC3E}">
        <p14:creationId xmlns:p14="http://schemas.microsoft.com/office/powerpoint/2010/main" val="307819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2</a:t>
            </a:fld>
            <a:endParaRPr lang="en-US"/>
          </a:p>
        </p:txBody>
      </p:sp>
    </p:spTree>
    <p:extLst>
      <p:ext uri="{BB962C8B-B14F-4D97-AF65-F5344CB8AC3E}">
        <p14:creationId xmlns:p14="http://schemas.microsoft.com/office/powerpoint/2010/main" val="1700825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3</a:t>
            </a:fld>
            <a:endParaRPr lang="en-US"/>
          </a:p>
        </p:txBody>
      </p:sp>
    </p:spTree>
    <p:extLst>
      <p:ext uri="{BB962C8B-B14F-4D97-AF65-F5344CB8AC3E}">
        <p14:creationId xmlns:p14="http://schemas.microsoft.com/office/powerpoint/2010/main" val="851997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4</a:t>
            </a:fld>
            <a:endParaRPr lang="en-US"/>
          </a:p>
        </p:txBody>
      </p:sp>
    </p:spTree>
    <p:extLst>
      <p:ext uri="{BB962C8B-B14F-4D97-AF65-F5344CB8AC3E}">
        <p14:creationId xmlns:p14="http://schemas.microsoft.com/office/powerpoint/2010/main" val="3510115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5</a:t>
            </a:fld>
            <a:endParaRPr lang="en-US"/>
          </a:p>
        </p:txBody>
      </p:sp>
    </p:spTree>
    <p:extLst>
      <p:ext uri="{BB962C8B-B14F-4D97-AF65-F5344CB8AC3E}">
        <p14:creationId xmlns:p14="http://schemas.microsoft.com/office/powerpoint/2010/main" val="2603207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6</a:t>
            </a:fld>
            <a:endParaRPr lang="en-US"/>
          </a:p>
        </p:txBody>
      </p:sp>
    </p:spTree>
    <p:extLst>
      <p:ext uri="{BB962C8B-B14F-4D97-AF65-F5344CB8AC3E}">
        <p14:creationId xmlns:p14="http://schemas.microsoft.com/office/powerpoint/2010/main" val="3923679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7</a:t>
            </a:fld>
            <a:endParaRPr lang="en-US"/>
          </a:p>
        </p:txBody>
      </p:sp>
    </p:spTree>
    <p:extLst>
      <p:ext uri="{BB962C8B-B14F-4D97-AF65-F5344CB8AC3E}">
        <p14:creationId xmlns:p14="http://schemas.microsoft.com/office/powerpoint/2010/main" val="149022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8</a:t>
            </a:fld>
            <a:endParaRPr lang="en-US"/>
          </a:p>
        </p:txBody>
      </p:sp>
    </p:spTree>
    <p:extLst>
      <p:ext uri="{BB962C8B-B14F-4D97-AF65-F5344CB8AC3E}">
        <p14:creationId xmlns:p14="http://schemas.microsoft.com/office/powerpoint/2010/main" val="196935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D5EED9-0685-47AC-AD07-C991C7A5829A}" type="slidenum">
              <a:rPr lang="en-US" smtClean="0"/>
              <a:pPr/>
              <a:t>9</a:t>
            </a:fld>
            <a:endParaRPr lang="en-US"/>
          </a:p>
        </p:txBody>
      </p:sp>
    </p:spTree>
    <p:extLst>
      <p:ext uri="{BB962C8B-B14F-4D97-AF65-F5344CB8AC3E}">
        <p14:creationId xmlns:p14="http://schemas.microsoft.com/office/powerpoint/2010/main" val="1780605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A84A06A-41B6-41A4-AFCF-925FA564B6B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4A06A-41B6-41A4-AFCF-925FA564B6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4A06A-41B6-41A4-AFCF-925FA564B6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4A06A-41B6-41A4-AFCF-925FA564B6B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A84A06A-41B6-41A4-AFCF-925FA564B6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4A06A-41B6-41A4-AFCF-925FA564B6B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4A06A-41B6-41A4-AFCF-925FA564B6B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4A06A-41B6-41A4-AFCF-925FA564B6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4A06A-41B6-41A4-AFCF-925FA564B6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4A06A-41B6-41A4-AFCF-925FA564B6B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B62D0D-D3A6-4C25-A349-0330BA1877F2}" type="datetimeFigureOut">
              <a:rPr lang="en-US" smtClean="0"/>
              <a:pPr/>
              <a:t>12/29/2017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A84A06A-41B6-41A4-AFCF-925FA564B6B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CB62D0D-D3A6-4C25-A349-0330BA1877F2}" type="datetimeFigureOut">
              <a:rPr lang="en-US" smtClean="0"/>
              <a:pPr/>
              <a:t>12/29/2017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A84A06A-41B6-41A4-AFCF-925FA564B6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457200"/>
          </a:xfrm>
        </p:spPr>
        <p:txBody>
          <a:bodyPr>
            <a:normAutofit lnSpcReduction="10000"/>
          </a:bodyPr>
          <a:lstStyle/>
          <a:p>
            <a:r>
              <a:rPr lang="en-US" dirty="0" smtClean="0"/>
              <a:t>Fifth Grade Social Studies</a:t>
            </a:r>
            <a:endParaRPr lang="en-US" dirty="0"/>
          </a:p>
        </p:txBody>
      </p:sp>
      <p:sp>
        <p:nvSpPr>
          <p:cNvPr id="2" name="Title 1"/>
          <p:cNvSpPr>
            <a:spLocks noGrp="1"/>
          </p:cNvSpPr>
          <p:nvPr>
            <p:ph type="ctrTitle"/>
          </p:nvPr>
        </p:nvSpPr>
        <p:spPr/>
        <p:txBody>
          <a:bodyPr/>
          <a:lstStyle/>
          <a:p>
            <a:r>
              <a:rPr smtClean="0"/>
              <a:t>WWII</a:t>
            </a:r>
            <a:br>
              <a:rPr smtClean="0"/>
            </a:br>
            <a:r>
              <a:rPr smtClean="0"/>
              <a:t>1933-1945</a:t>
            </a:r>
            <a:endParaRPr lang="en-US" dirty="0"/>
          </a:p>
        </p:txBody>
      </p:sp>
      <p:pic>
        <p:nvPicPr>
          <p:cNvPr id="50178" name="Picture 2" descr="http://www.thedctraveler.com/wp-content/uploads/2007/04/iwo-jima-flag-raising-wwii.jpg"/>
          <p:cNvPicPr>
            <a:picLocks noChangeAspect="1" noChangeArrowheads="1"/>
          </p:cNvPicPr>
          <p:nvPr/>
        </p:nvPicPr>
        <p:blipFill>
          <a:blip r:embed="rId3"/>
          <a:srcRect/>
          <a:stretch>
            <a:fillRect/>
          </a:stretch>
        </p:blipFill>
        <p:spPr bwMode="auto">
          <a:xfrm>
            <a:off x="2667000" y="3657600"/>
            <a:ext cx="3679825" cy="296361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Germany During WWII</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Hitler’s Nazi party had strict anti-Semitic policies.  Anti-Semitic means hatred of Jews.</a:t>
            </a:r>
          </a:p>
          <a:p>
            <a:r>
              <a:rPr lang="en-US" dirty="0" smtClean="0"/>
              <a:t>Jews were unwelcomed and persecuted.</a:t>
            </a:r>
          </a:p>
          <a:p>
            <a:r>
              <a:rPr lang="en-US" dirty="0" smtClean="0"/>
              <a:t>Many Jews were taken to concentration camps where they were imprisoned with little chance of survival.</a:t>
            </a:r>
          </a:p>
          <a:p>
            <a:r>
              <a:rPr lang="en-US" dirty="0" smtClean="0"/>
              <a:t>This time is called the Holocaust which means widespread destruction.</a:t>
            </a:r>
          </a:p>
          <a:p>
            <a:r>
              <a:rPr lang="en-US" dirty="0" smtClean="0"/>
              <a:t>6 million Jews were murdered during the Holocaust.</a:t>
            </a:r>
          </a:p>
          <a:p>
            <a:r>
              <a:rPr lang="en-US" dirty="0" smtClean="0"/>
              <a:t>About 6 million prisoners of war, Catholics, handicap people,  and politicians were murdered.</a:t>
            </a:r>
          </a:p>
          <a:p>
            <a:r>
              <a:rPr lang="en-US" dirty="0" smtClean="0"/>
              <a:t>Between 40-50 million people died during WWII.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Dictator-a leader who gains complete control of a country’s government</a:t>
            </a:r>
          </a:p>
          <a:p>
            <a:r>
              <a:rPr lang="en-US" dirty="0" smtClean="0"/>
              <a:t>Fascism-a form of government in which individual freedoms are denied and complete power is given to the government</a:t>
            </a:r>
          </a:p>
          <a:p>
            <a:r>
              <a:rPr lang="en-US" dirty="0" smtClean="0"/>
              <a:t>Axis-Germany, Italy, and Japan</a:t>
            </a:r>
          </a:p>
          <a:p>
            <a:r>
              <a:rPr lang="en-US" dirty="0" smtClean="0"/>
              <a:t>Allies-Great Britain, France, Soviet Union, Canada, USA</a:t>
            </a:r>
          </a:p>
          <a:p>
            <a:r>
              <a:rPr lang="en-US" dirty="0" smtClean="0"/>
              <a:t>Rationing-a limit on the amount of food each person in the USA could buy</a:t>
            </a:r>
          </a:p>
          <a:p>
            <a:r>
              <a:rPr lang="en-US" dirty="0" smtClean="0"/>
              <a:t>Atomic bomb-extremely powerful bombs that create massive, explosive energy by splitting atoms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People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Franklin D. Roosevelt-32</a:t>
            </a:r>
            <a:r>
              <a:rPr lang="en-US" baseline="30000" dirty="0" smtClean="0"/>
              <a:t>nd</a:t>
            </a:r>
            <a:r>
              <a:rPr lang="en-US" dirty="0" smtClean="0"/>
              <a:t> President from 1933-1945</a:t>
            </a:r>
          </a:p>
          <a:p>
            <a:r>
              <a:rPr lang="en-US" dirty="0" smtClean="0"/>
              <a:t>Adolf Hitler-dictator of Germany from 1933-1945</a:t>
            </a:r>
          </a:p>
          <a:p>
            <a:r>
              <a:rPr lang="en-US" dirty="0" smtClean="0"/>
              <a:t>Benito Mussolini-the founder of Fascism and leader of Italy from 1922 to 1943 </a:t>
            </a:r>
          </a:p>
          <a:p>
            <a:r>
              <a:rPr lang="en-US" dirty="0" smtClean="0"/>
              <a:t>Winston Churchill-Prime Minister of Great Britain from 1940-1945</a:t>
            </a:r>
          </a:p>
          <a:p>
            <a:r>
              <a:rPr lang="en-US" dirty="0" smtClean="0"/>
              <a:t>Hideki Tojo-Prime Minister of Japan from 1941-1944</a:t>
            </a:r>
          </a:p>
          <a:p>
            <a:r>
              <a:rPr lang="en-US" dirty="0" smtClean="0"/>
              <a:t>Joseph Stalin-Supreme Ruler of the Soviet Union from 1922-1953</a:t>
            </a:r>
          </a:p>
          <a:p>
            <a:r>
              <a:rPr lang="en-US" dirty="0" smtClean="0"/>
              <a:t>Benjamin O. Davis Jr.-One of the first African American US fighter pilots</a:t>
            </a:r>
          </a:p>
          <a:p>
            <a:r>
              <a:rPr lang="en-US" dirty="0" smtClean="0"/>
              <a:t>Albert Einstein-a Jewish scientist who escaped Germany to the USA</a:t>
            </a:r>
          </a:p>
          <a:p>
            <a:r>
              <a:rPr lang="en-US" dirty="0" smtClean="0"/>
              <a:t>George S. Patton-American General who led allies to victory</a:t>
            </a:r>
          </a:p>
          <a:p>
            <a:r>
              <a:rPr lang="en-US" dirty="0" smtClean="0"/>
              <a:t>Douglas MacArthur-American General who led fight against Japan</a:t>
            </a:r>
          </a:p>
          <a:p>
            <a:r>
              <a:rPr lang="en-US" dirty="0" smtClean="0"/>
              <a:t>Harry S. Truman-became President after Roosevelt’s death in 1945 and made the decision to use the atomic bomb on Japan</a:t>
            </a:r>
          </a:p>
          <a:p>
            <a:r>
              <a:rPr lang="en-US" dirty="0" smtClean="0"/>
              <a:t>Hirohito-Emperor of Japan from 1926-1989</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Photo of Franklin D. Roosevelt"/>
          <p:cNvPicPr>
            <a:picLocks noChangeAspect="1" noChangeArrowheads="1"/>
          </p:cNvPicPr>
          <p:nvPr/>
        </p:nvPicPr>
        <p:blipFill>
          <a:blip r:embed="rId3"/>
          <a:srcRect/>
          <a:stretch>
            <a:fillRect/>
          </a:stretch>
        </p:blipFill>
        <p:spPr bwMode="auto">
          <a:xfrm>
            <a:off x="228600" y="228600"/>
            <a:ext cx="4286250" cy="2419351"/>
          </a:xfrm>
          <a:prstGeom prst="rect">
            <a:avLst/>
          </a:prstGeom>
          <a:noFill/>
        </p:spPr>
      </p:pic>
      <p:pic>
        <p:nvPicPr>
          <p:cNvPr id="54276" name="Picture 4" descr="Adolf Hitler"/>
          <p:cNvPicPr>
            <a:picLocks noChangeAspect="1" noChangeArrowheads="1"/>
          </p:cNvPicPr>
          <p:nvPr/>
        </p:nvPicPr>
        <p:blipFill>
          <a:blip r:embed="rId4"/>
          <a:srcRect/>
          <a:stretch>
            <a:fillRect/>
          </a:stretch>
        </p:blipFill>
        <p:spPr bwMode="auto">
          <a:xfrm>
            <a:off x="4572000" y="228600"/>
            <a:ext cx="1504950" cy="2133601"/>
          </a:xfrm>
          <a:prstGeom prst="rect">
            <a:avLst/>
          </a:prstGeom>
          <a:noFill/>
        </p:spPr>
      </p:pic>
      <p:pic>
        <p:nvPicPr>
          <p:cNvPr id="54278" name="Picture 6" descr="Benito Mussolini"/>
          <p:cNvPicPr>
            <a:picLocks noChangeAspect="1" noChangeArrowheads="1"/>
          </p:cNvPicPr>
          <p:nvPr/>
        </p:nvPicPr>
        <p:blipFill>
          <a:blip r:embed="rId5"/>
          <a:srcRect/>
          <a:stretch>
            <a:fillRect/>
          </a:stretch>
        </p:blipFill>
        <p:spPr bwMode="auto">
          <a:xfrm>
            <a:off x="7543800" y="609600"/>
            <a:ext cx="1295400" cy="1762126"/>
          </a:xfrm>
          <a:prstGeom prst="rect">
            <a:avLst/>
          </a:prstGeom>
          <a:noFill/>
        </p:spPr>
      </p:pic>
      <p:sp>
        <p:nvSpPr>
          <p:cNvPr id="54280" name="AutoShape 8" descr="Winston Churchi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82" name="AutoShape 10" descr="Winston Churchi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4284" name="Picture 12" descr="http://cache.eb.com/eb/image?id=7535&amp;rendTypeId=4"/>
          <p:cNvPicPr>
            <a:picLocks noChangeAspect="1" noChangeArrowheads="1"/>
          </p:cNvPicPr>
          <p:nvPr/>
        </p:nvPicPr>
        <p:blipFill>
          <a:blip r:embed="rId6"/>
          <a:srcRect/>
          <a:stretch>
            <a:fillRect/>
          </a:stretch>
        </p:blipFill>
        <p:spPr bwMode="auto">
          <a:xfrm>
            <a:off x="4572000" y="2438400"/>
            <a:ext cx="3609975" cy="4197645"/>
          </a:xfrm>
          <a:prstGeom prst="rect">
            <a:avLst/>
          </a:prstGeom>
          <a:noFill/>
        </p:spPr>
      </p:pic>
      <p:pic>
        <p:nvPicPr>
          <p:cNvPr id="54286" name="Picture 14" descr="http://www.solarnavigator.net/history/explorers_history/Hideki_Tojo.jpg"/>
          <p:cNvPicPr>
            <a:picLocks noChangeAspect="1" noChangeArrowheads="1"/>
          </p:cNvPicPr>
          <p:nvPr/>
        </p:nvPicPr>
        <p:blipFill>
          <a:blip r:embed="rId7"/>
          <a:srcRect/>
          <a:stretch>
            <a:fillRect/>
          </a:stretch>
        </p:blipFill>
        <p:spPr bwMode="auto">
          <a:xfrm>
            <a:off x="228600" y="2743200"/>
            <a:ext cx="1456690" cy="1820863"/>
          </a:xfrm>
          <a:prstGeom prst="rect">
            <a:avLst/>
          </a:prstGeom>
          <a:noFill/>
        </p:spPr>
      </p:pic>
      <p:pic>
        <p:nvPicPr>
          <p:cNvPr id="54288" name="Picture 16" descr="Joseph Stalin"/>
          <p:cNvPicPr>
            <a:picLocks noChangeAspect="1" noChangeArrowheads="1"/>
          </p:cNvPicPr>
          <p:nvPr/>
        </p:nvPicPr>
        <p:blipFill>
          <a:blip r:embed="rId8"/>
          <a:srcRect/>
          <a:stretch>
            <a:fillRect/>
          </a:stretch>
        </p:blipFill>
        <p:spPr bwMode="auto">
          <a:xfrm>
            <a:off x="6172200" y="381000"/>
            <a:ext cx="1295400" cy="1981201"/>
          </a:xfrm>
          <a:prstGeom prst="rect">
            <a:avLst/>
          </a:prstGeom>
          <a:noFill/>
        </p:spPr>
      </p:pic>
      <p:pic>
        <p:nvPicPr>
          <p:cNvPr id="54290" name="Picture 18" descr="http://upload.wikimedia.org/wikipedia/commons/4/44/Hirohito_in_dress_uniform.jpg"/>
          <p:cNvPicPr>
            <a:picLocks noChangeAspect="1" noChangeArrowheads="1"/>
          </p:cNvPicPr>
          <p:nvPr/>
        </p:nvPicPr>
        <p:blipFill>
          <a:blip r:embed="rId9"/>
          <a:srcRect/>
          <a:stretch>
            <a:fillRect/>
          </a:stretch>
        </p:blipFill>
        <p:spPr bwMode="auto">
          <a:xfrm>
            <a:off x="1726295" y="2743200"/>
            <a:ext cx="2823567" cy="3886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Places and Events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Pearl Harbor, Hawaii-American Naval Base bombed by the Japanese on December 7, 1941 which was the catalyst for the USA to join the allies on December 8</a:t>
            </a:r>
            <a:r>
              <a:rPr lang="en-US" baseline="30000" dirty="0" smtClean="0"/>
              <a:t>th</a:t>
            </a:r>
            <a:r>
              <a:rPr lang="en-US" dirty="0" smtClean="0"/>
              <a:t> </a:t>
            </a:r>
          </a:p>
          <a:p>
            <a:r>
              <a:rPr lang="en-US" dirty="0" smtClean="0"/>
              <a:t>“Rosie the Riveter”-a symbol for women during the war because of their efforts in war defense industries and combat</a:t>
            </a:r>
          </a:p>
          <a:p>
            <a:r>
              <a:rPr lang="en-US" dirty="0" smtClean="0"/>
              <a:t>Tuskegee Airmen-sent to fight in 1943 as the first African American fighter pilot </a:t>
            </a:r>
            <a:r>
              <a:rPr lang="en-US" dirty="0" err="1" smtClean="0"/>
              <a:t>corp</a:t>
            </a:r>
            <a:endParaRPr lang="en-US" dirty="0" smtClean="0"/>
          </a:p>
          <a:p>
            <a:r>
              <a:rPr lang="en-US" dirty="0" smtClean="0"/>
              <a:t>Iwo Jima, Japan-small Pacific island invaded by the US in February 1945</a:t>
            </a:r>
          </a:p>
          <a:p>
            <a:r>
              <a:rPr lang="en-US" dirty="0" smtClean="0"/>
              <a:t>Manhattan Project-code name given for the effort to build the atomic bomb</a:t>
            </a:r>
          </a:p>
          <a:p>
            <a:r>
              <a:rPr lang="en-US" dirty="0" smtClean="0"/>
              <a:t>Hiroshima, Japan-first atomic bomb dropped on August 6, 1945</a:t>
            </a:r>
          </a:p>
          <a:p>
            <a:r>
              <a:rPr lang="en-US" dirty="0" err="1" smtClean="0"/>
              <a:t>Nagaskai</a:t>
            </a:r>
            <a:r>
              <a:rPr lang="en-US" dirty="0" smtClean="0"/>
              <a:t>, Japan-second atomic bomb dropped three days later</a:t>
            </a:r>
          </a:p>
          <a:p>
            <a:r>
              <a:rPr lang="en-US" dirty="0" smtClean="0"/>
              <a:t>Holocaust-name given to the 6 million Jews murdered by Nazis during WWII</a:t>
            </a:r>
          </a:p>
          <a:p>
            <a:endParaRPr lang="en-US" baseline="300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WWII</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In the 1930s, dictators like Adolf Hitler of Germany and Benito Mussolini of Italy promised to expand their countries’ borders through invasion.</a:t>
            </a:r>
          </a:p>
          <a:p>
            <a:r>
              <a:rPr lang="en-US" dirty="0" smtClean="0"/>
              <a:t>Also during this time, Japan decided to create a massive empire in East Asia through invasion.</a:t>
            </a:r>
          </a:p>
          <a:p>
            <a:r>
              <a:rPr lang="en-US" dirty="0" smtClean="0"/>
              <a:t>In 1936, Hitler and Mussolini signed a treaty agreeing to support each other.  Japan joined this alliance.  The powers became known as the Axis.</a:t>
            </a:r>
          </a:p>
          <a:p>
            <a:r>
              <a:rPr lang="en-US" dirty="0" smtClean="0"/>
              <a:t>After invading Ethiopia, Austria, Czechoslovakia, and China, German forces invaded Poland.  In 1939, the countries of Britain and France decided to stop Hitler.  The countries declared war on Germany, and WWII begun.</a:t>
            </a:r>
          </a:p>
          <a:p>
            <a:r>
              <a:rPr lang="en-US" dirty="0" smtClean="0"/>
              <a:t>Britain and France became known as the Allied Powers.</a:t>
            </a:r>
          </a:p>
          <a:p>
            <a:r>
              <a:rPr lang="en-US" dirty="0" smtClean="0"/>
              <a:t>German forces were successful in the early years of the war, and France fell to the Germans in June 1940.</a:t>
            </a:r>
          </a:p>
          <a:p>
            <a:r>
              <a:rPr lang="en-US" dirty="0" smtClean="0"/>
              <a:t>Winston Churchill urged President Roosevelt to help Britain, but most Americans still remembered WWI and felt that the government should deal with problems at home first.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The USA helped Britain by sending money and supplies to support the country’s efforts.  This expansion of US factories and goods helped to end the depression.</a:t>
            </a:r>
          </a:p>
          <a:p>
            <a:r>
              <a:rPr lang="en-US" dirty="0" smtClean="0"/>
              <a:t>On December 7, 1941, General Hideki Tojo of Japan ordered the attack on Pearl Harbor US Naval Base.</a:t>
            </a:r>
          </a:p>
          <a:p>
            <a:r>
              <a:rPr lang="en-US" dirty="0" smtClean="0"/>
              <a:t>2,300 Americans were killed during the attack.</a:t>
            </a:r>
          </a:p>
          <a:p>
            <a:r>
              <a:rPr lang="en-US" dirty="0" smtClean="0"/>
              <a:t>After the attack on Pearl Harbor, 100,000 Japanese Americans were relocated into camps because of unwarranted threats to national security.</a:t>
            </a:r>
          </a:p>
          <a:p>
            <a:r>
              <a:rPr lang="en-US" dirty="0" smtClean="0"/>
              <a:t>The US was not prepared for war and had to enact the draft to supply 10 million men into the military.</a:t>
            </a:r>
          </a:p>
          <a:p>
            <a:r>
              <a:rPr lang="en-US" dirty="0" smtClean="0"/>
              <a:t>Women once again began working in tradition “male” jobs building supplies for the war effort.  Women were also allowed to join the military.  “Rosie the Riveter” became a symbol for women.</a:t>
            </a:r>
          </a:p>
          <a:p>
            <a:r>
              <a:rPr lang="en-US" dirty="0" smtClean="0"/>
              <a:t>All Americans were asked to help the war effort through rationing.</a:t>
            </a:r>
          </a:p>
          <a:p>
            <a:r>
              <a:rPr lang="en-US" dirty="0" smtClean="0"/>
              <a:t>In 1942, The United States government  began the Manhattan Project as a secret effort to build and atomic bomb before the Germans.</a:t>
            </a:r>
          </a:p>
          <a:p>
            <a:r>
              <a:rPr lang="en-US" dirty="0" smtClean="0"/>
              <a:t>The Tuskegee Airmen were given the right to fly missions over North Africa and Europe in 1943. </a:t>
            </a:r>
          </a:p>
          <a:p>
            <a:r>
              <a:rPr lang="en-US" dirty="0" smtClean="0"/>
              <a:t>Hitler broke an agreement with Joseph Stalin of the Soviet Union, and in June 1941, the Soviet Union joined the Allied Powers to fight Germany.</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Turning Points in the War</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Battle of Midway stopped Japan from capturing islands in the Pacific.</a:t>
            </a:r>
          </a:p>
          <a:p>
            <a:r>
              <a:rPr lang="en-US" dirty="0" smtClean="0"/>
              <a:t>The Battle of Stalingrad  forced the Germans to retreat from the Soviet union.</a:t>
            </a:r>
          </a:p>
          <a:p>
            <a:r>
              <a:rPr lang="en-US" dirty="0" smtClean="0"/>
              <a:t>On June 6, 1944, Allied forces landed on the coast of Normandy, France.  The invasion became known as D-Day.</a:t>
            </a:r>
          </a:p>
          <a:p>
            <a:r>
              <a:rPr lang="en-US" dirty="0" smtClean="0"/>
              <a:t>In December 1944, the Germans made a final attack on Allied forces.  This attack is called the Battle of the Bulge because it was the biggest battle fought by the United States Army.</a:t>
            </a:r>
          </a:p>
          <a:p>
            <a:r>
              <a:rPr lang="en-US" dirty="0" smtClean="0"/>
              <a:t>On May 8, 1945, Germany surrendered to Soviet forces in Berlin.  This date is known as V-E Day for Victory in Europe.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 February 1945, the US Marines invaded the island of Iwo Jima, Japan.  The Japanese were defeated in Okinawa.</a:t>
            </a:r>
          </a:p>
          <a:p>
            <a:r>
              <a:rPr lang="en-US" dirty="0" smtClean="0"/>
              <a:t>On April 12, 1945, President Roosevelt died.</a:t>
            </a:r>
          </a:p>
          <a:p>
            <a:r>
              <a:rPr lang="en-US" dirty="0" smtClean="0"/>
              <a:t>In July 1945, President Truman was told that American scientists had successfully tested the world’s first atomic bomb.  He had to make the decision of whether to use the bomb against Japan or not.</a:t>
            </a:r>
          </a:p>
          <a:p>
            <a:r>
              <a:rPr lang="en-US" dirty="0" smtClean="0"/>
              <a:t>On August 6, 1945, the atomic bomb was dropped on Hiroshima, Japan.  80,000 people were killed in just a few seconds.</a:t>
            </a:r>
          </a:p>
          <a:p>
            <a:r>
              <a:rPr lang="en-US" dirty="0" smtClean="0"/>
              <a:t>Three days later, a second bomb was dropped on Nagasaki, Japan.  60,000 people were killed.</a:t>
            </a:r>
          </a:p>
          <a:p>
            <a:r>
              <a:rPr lang="en-US" dirty="0" smtClean="0"/>
              <a:t>On August 14, 1945, Japan surrendered.  This day is called V-J day for Victory in Japan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TotalTime>
  <Words>1073</Words>
  <Application>Microsoft Office PowerPoint</Application>
  <PresentationFormat>On-screen Show (4:3)</PresentationFormat>
  <Paragraphs>86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Franklin Gothic Book</vt:lpstr>
      <vt:lpstr>Perpetua</vt:lpstr>
      <vt:lpstr>Wingdings 2</vt:lpstr>
      <vt:lpstr>Equity</vt:lpstr>
      <vt:lpstr>WWII 1933-1945</vt:lpstr>
      <vt:lpstr>Important Terms</vt:lpstr>
      <vt:lpstr>Important People</vt:lpstr>
      <vt:lpstr>PowerPoint Presentation</vt:lpstr>
      <vt:lpstr>Important Places and Events</vt:lpstr>
      <vt:lpstr>Overview of WWII</vt:lpstr>
      <vt:lpstr>Continued</vt:lpstr>
      <vt:lpstr>Major Turning Points in the War</vt:lpstr>
      <vt:lpstr>Continued</vt:lpstr>
      <vt:lpstr>Germany During WWII</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WWII</dc:title>
  <dc:creator>christopher a shaw</dc:creator>
  <cp:lastModifiedBy>Dawn Sudler</cp:lastModifiedBy>
  <cp:revision>17</cp:revision>
  <dcterms:created xsi:type="dcterms:W3CDTF">2009-03-23T01:18:20Z</dcterms:created>
  <dcterms:modified xsi:type="dcterms:W3CDTF">2017-12-29T16:42:03Z</dcterms:modified>
</cp:coreProperties>
</file>